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542" r:id="rId2"/>
    <p:sldId id="580" r:id="rId3"/>
    <p:sldId id="575" r:id="rId4"/>
    <p:sldId id="578" r:id="rId5"/>
    <p:sldId id="576" r:id="rId6"/>
    <p:sldId id="577" r:id="rId7"/>
    <p:sldId id="579" r:id="rId8"/>
    <p:sldId id="582" r:id="rId9"/>
    <p:sldId id="581" r:id="rId10"/>
    <p:sldId id="560" r:id="rId11"/>
    <p:sldId id="557" r:id="rId12"/>
    <p:sldId id="583" r:id="rId13"/>
    <p:sldId id="572" r:id="rId14"/>
    <p:sldId id="571" r:id="rId15"/>
    <p:sldId id="573" r:id="rId16"/>
    <p:sldId id="584" r:id="rId17"/>
    <p:sldId id="566" r:id="rId18"/>
    <p:sldId id="569" r:id="rId19"/>
    <p:sldId id="585" r:id="rId20"/>
    <p:sldId id="590" r:id="rId21"/>
    <p:sldId id="589" r:id="rId22"/>
    <p:sldId id="588" r:id="rId23"/>
    <p:sldId id="586" r:id="rId24"/>
    <p:sldId id="592" r:id="rId25"/>
    <p:sldId id="602" r:id="rId26"/>
    <p:sldId id="603" r:id="rId27"/>
    <p:sldId id="587" r:id="rId28"/>
    <p:sldId id="591" r:id="rId29"/>
    <p:sldId id="593" r:id="rId30"/>
    <p:sldId id="599" r:id="rId31"/>
    <p:sldId id="601" r:id="rId32"/>
    <p:sldId id="598" r:id="rId33"/>
    <p:sldId id="600" r:id="rId34"/>
    <p:sldId id="605" r:id="rId35"/>
    <p:sldId id="597" r:id="rId36"/>
    <p:sldId id="604" r:id="rId37"/>
    <p:sldId id="596" r:id="rId38"/>
    <p:sldId id="606" r:id="rId39"/>
    <p:sldId id="595" r:id="rId40"/>
    <p:sldId id="594" r:id="rId41"/>
    <p:sldId id="608" r:id="rId42"/>
    <p:sldId id="609" r:id="rId43"/>
    <p:sldId id="610" r:id="rId44"/>
    <p:sldId id="607" r:id="rId45"/>
    <p:sldId id="611" r:id="rId46"/>
    <p:sldId id="574" r:id="rId47"/>
  </p:sldIdLst>
  <p:sldSz cx="9144000" cy="6858000" type="screen4x3"/>
  <p:notesSz cx="6735763" cy="98663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C9F6"/>
    <a:srgbClr val="85C01A"/>
    <a:srgbClr val="003399"/>
    <a:srgbClr val="66CCFF"/>
    <a:srgbClr val="FD8D31"/>
    <a:srgbClr val="F82B02"/>
    <a:srgbClr val="A6D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2" autoAdjust="0"/>
    <p:restoredTop sz="96280" autoAdjust="0"/>
  </p:normalViewPr>
  <p:slideViewPr>
    <p:cSldViewPr>
      <p:cViewPr>
        <p:scale>
          <a:sx n="57" d="100"/>
          <a:sy n="57" d="100"/>
        </p:scale>
        <p:origin x="-3198" y="-1206"/>
      </p:cViewPr>
      <p:guideLst>
        <p:guide orient="horz" pos="39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'Cuadro 1'!$T$2</c:f>
              <c:strCache>
                <c:ptCount val="1"/>
                <c:pt idx="0">
                  <c:v>Número de PP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'Cuadro 1'!$S$3:$S$7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'Cuadro 1'!$T$3:$T$7</c:f>
              <c:numCache>
                <c:formatCode>General</c:formatCode>
                <c:ptCount val="5"/>
                <c:pt idx="0">
                  <c:v>18</c:v>
                </c:pt>
                <c:pt idx="1">
                  <c:v>59</c:v>
                </c:pt>
                <c:pt idx="2">
                  <c:v>67</c:v>
                </c:pt>
                <c:pt idx="3">
                  <c:v>73</c:v>
                </c:pt>
                <c:pt idx="4">
                  <c:v>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942208"/>
        <c:axId val="36928128"/>
      </c:barChart>
      <c:lineChart>
        <c:grouping val="stacked"/>
        <c:varyColors val="0"/>
        <c:ser>
          <c:idx val="2"/>
          <c:order val="2"/>
          <c:tx>
            <c:strRef>
              <c:f>'Cuadro 1'!$V$2</c:f>
              <c:strCache>
                <c:ptCount val="1"/>
                <c:pt idx="0">
                  <c:v>Monto PP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9.7024477103591026E-3"/>
                  <c:y val="2.6781440251028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155682677340924E-2"/>
                  <c:y val="3.4433280322750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3013194540760209"/>
                  <c:y val="-1.9129600179306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277224050665676"/>
                  <c:y val="-1.91296001793061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76787104406204"/>
                  <c:y val="-1.14777601075836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60,148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'Cuadro 1'!$S$3:$S$7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'Cuadro 1'!$V$3:$V$7</c:f>
              <c:numCache>
                <c:formatCode>#,##0</c:formatCode>
                <c:ptCount val="5"/>
                <c:pt idx="0">
                  <c:v>10466.493235</c:v>
                </c:pt>
                <c:pt idx="1">
                  <c:v>32198.252767000002</c:v>
                </c:pt>
                <c:pt idx="2">
                  <c:v>40889.250916999998</c:v>
                </c:pt>
                <c:pt idx="3">
                  <c:v>47514.86462</c:v>
                </c:pt>
                <c:pt idx="4">
                  <c:v>59386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6079872"/>
        <c:axId val="36926208"/>
      </c:lineChart>
      <c:lineChart>
        <c:grouping val="stacked"/>
        <c:varyColors val="0"/>
        <c:ser>
          <c:idx val="1"/>
          <c:order val="1"/>
          <c:tx>
            <c:strRef>
              <c:f>'Cuadro 1'!$U$2</c:f>
              <c:strCache>
                <c:ptCount val="1"/>
                <c:pt idx="0">
                  <c:v>% del Presupuesto Total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8463652909362825E-2"/>
                  <c:y val="1.8843409310481847E-3"/>
                </c:manualLayout>
              </c:layout>
              <c:tx>
                <c:rich>
                  <a:bodyPr/>
                  <a:lstStyle/>
                  <a:p>
                    <a:fld id="{724E01FC-2655-43AB-BB22-C49F175823C0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9.0916887876344596E-2"/>
                  <c:y val="-1.7245259248257996E-2"/>
                </c:manualLayout>
              </c:layout>
              <c:tx>
                <c:rich>
                  <a:bodyPr/>
                  <a:lstStyle/>
                  <a:p>
                    <a:fld id="{DDFAD8E6-14B3-4051-8F00-A2FDA70785D8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211898073688988E-2"/>
                  <c:y val="2.4839861146215447E-2"/>
                </c:manualLayout>
              </c:layout>
              <c:tx>
                <c:rich>
                  <a:bodyPr/>
                  <a:lstStyle/>
                  <a:p>
                    <a:fld id="{3E7E87EC-14D7-430D-A6D0-0FB25FAD7C88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1.211898073688988E-2"/>
                  <c:y val="2.4839861146215447E-2"/>
                </c:manualLayout>
              </c:layout>
              <c:tx>
                <c:rich>
                  <a:bodyPr/>
                  <a:lstStyle/>
                  <a:p>
                    <a:fld id="{64F1E813-E82B-459B-9340-3586F2887304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1.4572215703871745E-2"/>
                  <c:y val="3.2491701217937964E-2"/>
                </c:manualLayout>
              </c:layout>
              <c:tx>
                <c:rich>
                  <a:bodyPr/>
                  <a:lstStyle/>
                  <a:p>
                    <a:fld id="{A46B951F-D074-457B-A5E4-5272C2148606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'Cuadro 1'!$S$3:$S$7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'Cuadro 1'!$U$3:$U$7</c:f>
              <c:numCache>
                <c:formatCode>0</c:formatCode>
                <c:ptCount val="5"/>
                <c:pt idx="0">
                  <c:v>15.8</c:v>
                </c:pt>
                <c:pt idx="1">
                  <c:v>44.5</c:v>
                </c:pt>
                <c:pt idx="2">
                  <c:v>48.1</c:v>
                </c:pt>
                <c:pt idx="3">
                  <c:v>51</c:v>
                </c:pt>
                <c:pt idx="4">
                  <c:v>58.137527362396298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6942208"/>
        <c:axId val="36928128"/>
      </c:lineChart>
      <c:catAx>
        <c:axId val="3607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6926208"/>
        <c:crosses val="autoZero"/>
        <c:auto val="1"/>
        <c:lblAlgn val="ctr"/>
        <c:lblOffset val="100"/>
        <c:noMultiLvlLbl val="0"/>
      </c:catAx>
      <c:valAx>
        <c:axId val="3692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/>
                  <a:t>Millones de 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6079872"/>
        <c:crosses val="autoZero"/>
        <c:crossBetween val="between"/>
      </c:valAx>
      <c:valAx>
        <c:axId val="3692812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6942208"/>
        <c:crosses val="max"/>
        <c:crossBetween val="between"/>
      </c:valAx>
      <c:catAx>
        <c:axId val="36942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928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341CA-6FA8-4402-824E-870FAE1E53B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907694F-8B6F-47A8-BF76-3AF2226D0438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3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Capacitar a equipos técnicos para definir indicadores e instrumentos</a:t>
          </a:r>
          <a:endParaRPr lang="es-ES" sz="1300" dirty="0">
            <a:solidFill>
              <a:schemeClr val="tx1"/>
            </a:solidFill>
          </a:endParaRPr>
        </a:p>
      </dgm:t>
    </dgm:pt>
    <dgm:pt modelId="{D3A41E14-0139-4960-B942-D3A83B6776DB}" type="parTrans" cxnId="{482F20CB-8B07-4B5F-947C-F91DA82B6AE7}">
      <dgm:prSet/>
      <dgm:spPr/>
      <dgm:t>
        <a:bodyPr/>
        <a:lstStyle/>
        <a:p>
          <a:endParaRPr lang="es-ES"/>
        </a:p>
      </dgm:t>
    </dgm:pt>
    <dgm:pt modelId="{0A952949-7848-42B1-B276-5CA832371E90}" type="sibTrans" cxnId="{482F20CB-8B07-4B5F-947C-F91DA82B6AE7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Mejorar sistemas de información de los pliegos</a:t>
          </a:r>
          <a:endParaRPr lang="es-ES" sz="1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941AE96-A6E4-44C7-B6B0-85A16C9EF514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Ampliar cobertura de PP con indicador medido</a:t>
          </a:r>
          <a:endParaRPr lang="es-ES" sz="1400" dirty="0">
            <a:solidFill>
              <a:schemeClr val="tx1"/>
            </a:solidFill>
          </a:endParaRPr>
        </a:p>
      </dgm:t>
    </dgm:pt>
    <dgm:pt modelId="{74DC7ED8-7D53-41CE-97D1-FA1E51EAF4C1}" type="parTrans" cxnId="{41956602-1F04-4A28-998F-F1B8165562A6}">
      <dgm:prSet/>
      <dgm:spPr/>
      <dgm:t>
        <a:bodyPr/>
        <a:lstStyle/>
        <a:p>
          <a:endParaRPr lang="es-ES"/>
        </a:p>
      </dgm:t>
    </dgm:pt>
    <dgm:pt modelId="{86D9F4F8-1E2E-460B-A850-3467FF5F8562}" type="sibTrans" cxnId="{41956602-1F04-4A28-998F-F1B8165562A6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PE" dirty="0" smtClean="0">
              <a:solidFill>
                <a:schemeClr val="tx1"/>
              </a:solidFill>
              <a:latin typeface="Verdana" pitchFamily="34" charset="0"/>
            </a:rPr>
            <a:t>Uso del seguimiento como insumo para evaluaciones</a:t>
          </a:r>
          <a:endParaRPr lang="es-ES" dirty="0">
            <a:solidFill>
              <a:schemeClr val="tx1"/>
            </a:solidFill>
          </a:endParaRPr>
        </a:p>
      </dgm:t>
    </dgm:pt>
    <dgm:pt modelId="{F181FD37-C2D6-4C06-AC46-53CBFC1627E9}">
      <dgm:prSet phldrT="[Texto]"/>
      <dgm:spPr>
        <a:noFill/>
      </dgm:spPr>
      <dgm:t>
        <a:bodyPr/>
        <a:lstStyle/>
        <a:p>
          <a:endParaRPr lang="es-ES" dirty="0">
            <a:solidFill>
              <a:schemeClr val="tx1"/>
            </a:solidFill>
          </a:endParaRPr>
        </a:p>
      </dgm:t>
    </dgm:pt>
    <dgm:pt modelId="{A7DC0EE7-8DF6-404B-A1AF-B32CBD0A3856}" type="sibTrans" cxnId="{A7622A20-0B90-41C1-9F1A-B1D5F602B1E9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Mejorar registro de metas físicas en SIAF</a:t>
          </a:r>
          <a:endParaRPr lang="es-ES" sz="1400" dirty="0">
            <a:solidFill>
              <a:schemeClr val="tx1"/>
            </a:solidFill>
          </a:endParaRPr>
        </a:p>
      </dgm:t>
    </dgm:pt>
    <dgm:pt modelId="{DD9109FB-DC30-4F9A-B5D5-8ED1EDB8BD63}" type="parTrans" cxnId="{A7622A20-0B90-41C1-9F1A-B1D5F602B1E9}">
      <dgm:prSet/>
      <dgm:spPr/>
      <dgm:t>
        <a:bodyPr/>
        <a:lstStyle/>
        <a:p>
          <a:endParaRPr lang="es-ES"/>
        </a:p>
      </dgm:t>
    </dgm:pt>
    <dgm:pt modelId="{B1DA1251-F62D-477B-95E1-3012E172633F}" type="pres">
      <dgm:prSet presAssocID="{5C9341CA-6FA8-4402-824E-870FAE1E53B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2D7D7395-6374-48A9-B454-67CE21757B3E}" type="pres">
      <dgm:prSet presAssocID="{F907694F-8B6F-47A8-BF76-3AF2226D0438}" presName="composite" presStyleCnt="0"/>
      <dgm:spPr/>
    </dgm:pt>
    <dgm:pt modelId="{8C9A99E1-DE6B-41FD-BE3B-2A36A618D5D8}" type="pres">
      <dgm:prSet presAssocID="{F907694F-8B6F-47A8-BF76-3AF2226D0438}" presName="Parent1" presStyleLbl="node1" presStyleIdx="0" presStyleCnt="6" custScaleX="116646" custLinFactNeighborX="58238" custLinFactNeighborY="817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F13698-730A-4512-AA08-2A6009571EF7}" type="pres">
      <dgm:prSet presAssocID="{F907694F-8B6F-47A8-BF76-3AF2226D043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A66D85-E294-4A00-8FFA-138FFE649CA1}" type="pres">
      <dgm:prSet presAssocID="{F907694F-8B6F-47A8-BF76-3AF2226D0438}" presName="BalanceSpacing" presStyleCnt="0"/>
      <dgm:spPr/>
    </dgm:pt>
    <dgm:pt modelId="{FDD5708A-AB6D-4E7A-BF21-3CB48430C631}" type="pres">
      <dgm:prSet presAssocID="{F907694F-8B6F-47A8-BF76-3AF2226D0438}" presName="BalanceSpacing1" presStyleCnt="0"/>
      <dgm:spPr/>
    </dgm:pt>
    <dgm:pt modelId="{9D2508FB-C49F-4A4A-B149-C46EBD86C1CF}" type="pres">
      <dgm:prSet presAssocID="{0A952949-7848-42B1-B276-5CA832371E90}" presName="Accent1Text" presStyleLbl="node1" presStyleIdx="1" presStyleCnt="6" custLinFactNeighborX="51044" custLinFactNeighborY="81729"/>
      <dgm:spPr/>
      <dgm:t>
        <a:bodyPr/>
        <a:lstStyle/>
        <a:p>
          <a:endParaRPr lang="es-ES"/>
        </a:p>
      </dgm:t>
    </dgm:pt>
    <dgm:pt modelId="{E4035906-7B23-4FD7-B70B-D1038BAA5E19}" type="pres">
      <dgm:prSet presAssocID="{0A952949-7848-42B1-B276-5CA832371E90}" presName="spaceBetweenRectangles" presStyleCnt="0"/>
      <dgm:spPr/>
    </dgm:pt>
    <dgm:pt modelId="{3DA19C27-9726-4DB7-B354-AA9DC9EB7DE7}" type="pres">
      <dgm:prSet presAssocID="{F181FD37-C2D6-4C06-AC46-53CBFC1627E9}" presName="composite" presStyleCnt="0"/>
      <dgm:spPr/>
    </dgm:pt>
    <dgm:pt modelId="{CA584335-63A6-42ED-A1C9-BDDC602E28F5}" type="pres">
      <dgm:prSet presAssocID="{F181FD37-C2D6-4C06-AC46-53CBFC1627E9}" presName="Parent1" presStyleLbl="node1" presStyleIdx="2" presStyleCnt="6" custLinFactX="-78018" custLinFactNeighborX="-100000" custLinFactNeighborY="-738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4E171F-D8AE-4232-82CD-B354A4688CC4}" type="pres">
      <dgm:prSet presAssocID="{F181FD37-C2D6-4C06-AC46-53CBFC1627E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DD4D47-43D9-464E-B289-36ADC6B1BD8B}" type="pres">
      <dgm:prSet presAssocID="{F181FD37-C2D6-4C06-AC46-53CBFC1627E9}" presName="BalanceSpacing" presStyleCnt="0"/>
      <dgm:spPr/>
    </dgm:pt>
    <dgm:pt modelId="{2CD1B538-9B11-4482-8CDC-2673D6F2F764}" type="pres">
      <dgm:prSet presAssocID="{F181FD37-C2D6-4C06-AC46-53CBFC1627E9}" presName="BalanceSpacing1" presStyleCnt="0"/>
      <dgm:spPr/>
    </dgm:pt>
    <dgm:pt modelId="{AF90AFFA-CE86-442A-A79C-54BA8313FB52}" type="pres">
      <dgm:prSet presAssocID="{A7DC0EE7-8DF6-404B-A1AF-B32CBD0A3856}" presName="Accent1Text" presStyleLbl="node1" presStyleIdx="3" presStyleCnt="6" custLinFactX="-67232" custLinFactNeighborX="-100000" custLinFactNeighborY="-81474"/>
      <dgm:spPr/>
      <dgm:t>
        <a:bodyPr/>
        <a:lstStyle/>
        <a:p>
          <a:endParaRPr lang="es-ES"/>
        </a:p>
      </dgm:t>
    </dgm:pt>
    <dgm:pt modelId="{0F37759A-51D9-46AD-9229-02AD3C2F9B55}" type="pres">
      <dgm:prSet presAssocID="{A7DC0EE7-8DF6-404B-A1AF-B32CBD0A3856}" presName="spaceBetweenRectangles" presStyleCnt="0"/>
      <dgm:spPr/>
    </dgm:pt>
    <dgm:pt modelId="{9BD4942E-F973-4D52-9EBB-B78970C60CA6}" type="pres">
      <dgm:prSet presAssocID="{D941AE96-A6E4-44C7-B6B0-85A16C9EF514}" presName="composite" presStyleCnt="0"/>
      <dgm:spPr/>
    </dgm:pt>
    <dgm:pt modelId="{1E824BDF-0531-4F54-8A00-D3BE8D0D826F}" type="pres">
      <dgm:prSet presAssocID="{D941AE96-A6E4-44C7-B6B0-85A16C9EF514}" presName="Parent1" presStyleLbl="node1" presStyleIdx="4" presStyleCnt="6" custScaleX="110509" custLinFactY="-69808" custLinFactNeighborX="-275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D29F8D-A93C-48BE-AA59-963AA41AD856}" type="pres">
      <dgm:prSet presAssocID="{D941AE96-A6E4-44C7-B6B0-85A16C9EF51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2897B0-4D53-422C-B63A-371B97C4FBFA}" type="pres">
      <dgm:prSet presAssocID="{D941AE96-A6E4-44C7-B6B0-85A16C9EF514}" presName="BalanceSpacing" presStyleCnt="0"/>
      <dgm:spPr/>
    </dgm:pt>
    <dgm:pt modelId="{9E62B368-52AA-4948-AD6C-E6F62A6C2814}" type="pres">
      <dgm:prSet presAssocID="{D941AE96-A6E4-44C7-B6B0-85A16C9EF514}" presName="BalanceSpacing1" presStyleCnt="0"/>
      <dgm:spPr/>
    </dgm:pt>
    <dgm:pt modelId="{34503662-311A-4687-A7EC-188B40895A1F}" type="pres">
      <dgm:prSet presAssocID="{86D9F4F8-1E2E-460B-A850-3467FF5F8562}" presName="Accent1Text" presStyleLbl="node1" presStyleIdx="5" presStyleCnt="6" custScaleX="115339" custLinFactX="100000" custLinFactY="-71237" custLinFactNeighborX="125433" custLinFactNeighborY="-100000"/>
      <dgm:spPr/>
      <dgm:t>
        <a:bodyPr/>
        <a:lstStyle/>
        <a:p>
          <a:endParaRPr lang="es-ES"/>
        </a:p>
      </dgm:t>
    </dgm:pt>
  </dgm:ptLst>
  <dgm:cxnLst>
    <dgm:cxn modelId="{41956602-1F04-4A28-998F-F1B8165562A6}" srcId="{5C9341CA-6FA8-4402-824E-870FAE1E53B2}" destId="{D941AE96-A6E4-44C7-B6B0-85A16C9EF514}" srcOrd="2" destOrd="0" parTransId="{74DC7ED8-7D53-41CE-97D1-FA1E51EAF4C1}" sibTransId="{86D9F4F8-1E2E-460B-A850-3467FF5F8562}"/>
    <dgm:cxn modelId="{E025C064-55A7-47FD-9CD7-6C936F5EC915}" type="presOf" srcId="{F181FD37-C2D6-4C06-AC46-53CBFC1627E9}" destId="{CA584335-63A6-42ED-A1C9-BDDC602E28F5}" srcOrd="0" destOrd="0" presId="urn:microsoft.com/office/officeart/2008/layout/AlternatingHexagons"/>
    <dgm:cxn modelId="{482F20CB-8B07-4B5F-947C-F91DA82B6AE7}" srcId="{5C9341CA-6FA8-4402-824E-870FAE1E53B2}" destId="{F907694F-8B6F-47A8-BF76-3AF2226D0438}" srcOrd="0" destOrd="0" parTransId="{D3A41E14-0139-4960-B942-D3A83B6776DB}" sibTransId="{0A952949-7848-42B1-B276-5CA832371E90}"/>
    <dgm:cxn modelId="{77542717-3E15-4028-B9BE-08AF02CAB261}" type="presOf" srcId="{0A952949-7848-42B1-B276-5CA832371E90}" destId="{9D2508FB-C49F-4A4A-B149-C46EBD86C1CF}" srcOrd="0" destOrd="0" presId="urn:microsoft.com/office/officeart/2008/layout/AlternatingHexagons"/>
    <dgm:cxn modelId="{9F02E03A-AB3E-439D-9C12-403476453A6C}" type="presOf" srcId="{D941AE96-A6E4-44C7-B6B0-85A16C9EF514}" destId="{1E824BDF-0531-4F54-8A00-D3BE8D0D826F}" srcOrd="0" destOrd="0" presId="urn:microsoft.com/office/officeart/2008/layout/AlternatingHexagons"/>
    <dgm:cxn modelId="{91D071ED-D556-46E7-9CF4-C08A5E5C92B0}" type="presOf" srcId="{5C9341CA-6FA8-4402-824E-870FAE1E53B2}" destId="{B1DA1251-F62D-477B-95E1-3012E172633F}" srcOrd="0" destOrd="0" presId="urn:microsoft.com/office/officeart/2008/layout/AlternatingHexagons"/>
    <dgm:cxn modelId="{9B86C70E-D1F5-4034-8854-3C33717CC6C6}" type="presOf" srcId="{F907694F-8B6F-47A8-BF76-3AF2226D0438}" destId="{8C9A99E1-DE6B-41FD-BE3B-2A36A618D5D8}" srcOrd="0" destOrd="0" presId="urn:microsoft.com/office/officeart/2008/layout/AlternatingHexagons"/>
    <dgm:cxn modelId="{A7622A20-0B90-41C1-9F1A-B1D5F602B1E9}" srcId="{5C9341CA-6FA8-4402-824E-870FAE1E53B2}" destId="{F181FD37-C2D6-4C06-AC46-53CBFC1627E9}" srcOrd="1" destOrd="0" parTransId="{DD9109FB-DC30-4F9A-B5D5-8ED1EDB8BD63}" sibTransId="{A7DC0EE7-8DF6-404B-A1AF-B32CBD0A3856}"/>
    <dgm:cxn modelId="{E6594269-9D44-4639-A441-E244AC49E406}" type="presOf" srcId="{A7DC0EE7-8DF6-404B-A1AF-B32CBD0A3856}" destId="{AF90AFFA-CE86-442A-A79C-54BA8313FB52}" srcOrd="0" destOrd="0" presId="urn:microsoft.com/office/officeart/2008/layout/AlternatingHexagons"/>
    <dgm:cxn modelId="{E461F826-6B74-411F-B85A-2C8B00797A86}" type="presOf" srcId="{86D9F4F8-1E2E-460B-A850-3467FF5F8562}" destId="{34503662-311A-4687-A7EC-188B40895A1F}" srcOrd="0" destOrd="0" presId="urn:microsoft.com/office/officeart/2008/layout/AlternatingHexagons"/>
    <dgm:cxn modelId="{65B7F047-0F15-410A-8BA5-267FC79584EB}" type="presParOf" srcId="{B1DA1251-F62D-477B-95E1-3012E172633F}" destId="{2D7D7395-6374-48A9-B454-67CE21757B3E}" srcOrd="0" destOrd="0" presId="urn:microsoft.com/office/officeart/2008/layout/AlternatingHexagons"/>
    <dgm:cxn modelId="{C1B464C9-17FB-4A73-9CE2-17959086897D}" type="presParOf" srcId="{2D7D7395-6374-48A9-B454-67CE21757B3E}" destId="{8C9A99E1-DE6B-41FD-BE3B-2A36A618D5D8}" srcOrd="0" destOrd="0" presId="urn:microsoft.com/office/officeart/2008/layout/AlternatingHexagons"/>
    <dgm:cxn modelId="{83F3C50E-6644-4777-A6F1-BB9A74EDAFBD}" type="presParOf" srcId="{2D7D7395-6374-48A9-B454-67CE21757B3E}" destId="{E2F13698-730A-4512-AA08-2A6009571EF7}" srcOrd="1" destOrd="0" presId="urn:microsoft.com/office/officeart/2008/layout/AlternatingHexagons"/>
    <dgm:cxn modelId="{6F3C83BC-F995-4FAF-BF3A-D838EA0628CA}" type="presParOf" srcId="{2D7D7395-6374-48A9-B454-67CE21757B3E}" destId="{DDA66D85-E294-4A00-8FFA-138FFE649CA1}" srcOrd="2" destOrd="0" presId="urn:microsoft.com/office/officeart/2008/layout/AlternatingHexagons"/>
    <dgm:cxn modelId="{3F2F6618-ED36-4BC7-B1D9-6DEB788E0F8E}" type="presParOf" srcId="{2D7D7395-6374-48A9-B454-67CE21757B3E}" destId="{FDD5708A-AB6D-4E7A-BF21-3CB48430C631}" srcOrd="3" destOrd="0" presId="urn:microsoft.com/office/officeart/2008/layout/AlternatingHexagons"/>
    <dgm:cxn modelId="{3930890E-4372-45AE-9C74-A691C297E8B7}" type="presParOf" srcId="{2D7D7395-6374-48A9-B454-67CE21757B3E}" destId="{9D2508FB-C49F-4A4A-B149-C46EBD86C1CF}" srcOrd="4" destOrd="0" presId="urn:microsoft.com/office/officeart/2008/layout/AlternatingHexagons"/>
    <dgm:cxn modelId="{310B6EA0-D5DA-440B-8F6F-D352252C424A}" type="presParOf" srcId="{B1DA1251-F62D-477B-95E1-3012E172633F}" destId="{E4035906-7B23-4FD7-B70B-D1038BAA5E19}" srcOrd="1" destOrd="0" presId="urn:microsoft.com/office/officeart/2008/layout/AlternatingHexagons"/>
    <dgm:cxn modelId="{14F59D15-1FEF-439B-B78C-57354E2DA01A}" type="presParOf" srcId="{B1DA1251-F62D-477B-95E1-3012E172633F}" destId="{3DA19C27-9726-4DB7-B354-AA9DC9EB7DE7}" srcOrd="2" destOrd="0" presId="urn:microsoft.com/office/officeart/2008/layout/AlternatingHexagons"/>
    <dgm:cxn modelId="{F17FB9A4-B728-4CD8-AAB2-37872DC9D21E}" type="presParOf" srcId="{3DA19C27-9726-4DB7-B354-AA9DC9EB7DE7}" destId="{CA584335-63A6-42ED-A1C9-BDDC602E28F5}" srcOrd="0" destOrd="0" presId="urn:microsoft.com/office/officeart/2008/layout/AlternatingHexagons"/>
    <dgm:cxn modelId="{05B4D723-A594-4AAF-B283-303E3780F8A1}" type="presParOf" srcId="{3DA19C27-9726-4DB7-B354-AA9DC9EB7DE7}" destId="{214E171F-D8AE-4232-82CD-B354A4688CC4}" srcOrd="1" destOrd="0" presId="urn:microsoft.com/office/officeart/2008/layout/AlternatingHexagons"/>
    <dgm:cxn modelId="{130AE3A8-966E-480F-8C87-A230C527B223}" type="presParOf" srcId="{3DA19C27-9726-4DB7-B354-AA9DC9EB7DE7}" destId="{1DDD4D47-43D9-464E-B289-36ADC6B1BD8B}" srcOrd="2" destOrd="0" presId="urn:microsoft.com/office/officeart/2008/layout/AlternatingHexagons"/>
    <dgm:cxn modelId="{826CFA4E-B1EB-4954-959D-73E2EE5F040C}" type="presParOf" srcId="{3DA19C27-9726-4DB7-B354-AA9DC9EB7DE7}" destId="{2CD1B538-9B11-4482-8CDC-2673D6F2F764}" srcOrd="3" destOrd="0" presId="urn:microsoft.com/office/officeart/2008/layout/AlternatingHexagons"/>
    <dgm:cxn modelId="{9A9C1F6C-580D-4C19-BB38-9B6FC4AAE848}" type="presParOf" srcId="{3DA19C27-9726-4DB7-B354-AA9DC9EB7DE7}" destId="{AF90AFFA-CE86-442A-A79C-54BA8313FB52}" srcOrd="4" destOrd="0" presId="urn:microsoft.com/office/officeart/2008/layout/AlternatingHexagons"/>
    <dgm:cxn modelId="{EBE7DA3D-4E21-4C58-9221-1A6F6002B048}" type="presParOf" srcId="{B1DA1251-F62D-477B-95E1-3012E172633F}" destId="{0F37759A-51D9-46AD-9229-02AD3C2F9B55}" srcOrd="3" destOrd="0" presId="urn:microsoft.com/office/officeart/2008/layout/AlternatingHexagons"/>
    <dgm:cxn modelId="{E09C5FC2-6F3D-410C-A259-CF270A5005AC}" type="presParOf" srcId="{B1DA1251-F62D-477B-95E1-3012E172633F}" destId="{9BD4942E-F973-4D52-9EBB-B78970C60CA6}" srcOrd="4" destOrd="0" presId="urn:microsoft.com/office/officeart/2008/layout/AlternatingHexagons"/>
    <dgm:cxn modelId="{63DE68D6-0255-439F-A3C5-4E1292F0D4F8}" type="presParOf" srcId="{9BD4942E-F973-4D52-9EBB-B78970C60CA6}" destId="{1E824BDF-0531-4F54-8A00-D3BE8D0D826F}" srcOrd="0" destOrd="0" presId="urn:microsoft.com/office/officeart/2008/layout/AlternatingHexagons"/>
    <dgm:cxn modelId="{0EB4459A-F831-4C33-83F5-4F81F7086701}" type="presParOf" srcId="{9BD4942E-F973-4D52-9EBB-B78970C60CA6}" destId="{46D29F8D-A93C-48BE-AA59-963AA41AD856}" srcOrd="1" destOrd="0" presId="urn:microsoft.com/office/officeart/2008/layout/AlternatingHexagons"/>
    <dgm:cxn modelId="{3B3AF5B7-9F69-4CBF-8CDD-7AA4A0656BE2}" type="presParOf" srcId="{9BD4942E-F973-4D52-9EBB-B78970C60CA6}" destId="{CC2897B0-4D53-422C-B63A-371B97C4FBFA}" srcOrd="2" destOrd="0" presId="urn:microsoft.com/office/officeart/2008/layout/AlternatingHexagons"/>
    <dgm:cxn modelId="{DE512E55-4E4E-4FED-848E-B6C27CC5EC81}" type="presParOf" srcId="{9BD4942E-F973-4D52-9EBB-B78970C60CA6}" destId="{9E62B368-52AA-4948-AD6C-E6F62A6C2814}" srcOrd="3" destOrd="0" presId="urn:microsoft.com/office/officeart/2008/layout/AlternatingHexagons"/>
    <dgm:cxn modelId="{160D2A10-AF20-407B-A3DD-552A3F3C4D93}" type="presParOf" srcId="{9BD4942E-F973-4D52-9EBB-B78970C60CA6}" destId="{34503662-311A-4687-A7EC-188B40895A1F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168286-89FB-499C-9C39-7E6291094D5F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3A9FEA2-88F2-4EB2-A7F6-27D8A4862B03}">
      <dgm:prSet phldrT="[Texto]" custT="1"/>
      <dgm:spPr>
        <a:gradFill flip="none" rotWithShape="1">
          <a:gsLst>
            <a:gs pos="34500">
              <a:srgbClr val="003399"/>
            </a:gs>
            <a:gs pos="0">
              <a:srgbClr val="003399"/>
            </a:gs>
            <a:gs pos="69000">
              <a:srgbClr val="003399"/>
            </a:gs>
            <a:gs pos="97000">
              <a:srgbClr val="003399"/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s-ES" sz="1200" b="1" dirty="0" smtClean="0">
              <a:latin typeface="Calibri" panose="020F0502020204030204" pitchFamily="34" charset="0"/>
            </a:rPr>
            <a:t>Productivo</a:t>
          </a:r>
          <a:endParaRPr lang="es-ES" sz="1200" b="1" dirty="0">
            <a:latin typeface="Calibri" panose="020F0502020204030204" pitchFamily="34" charset="0"/>
          </a:endParaRPr>
        </a:p>
      </dgm:t>
    </dgm:pt>
    <dgm:pt modelId="{3EFD0749-2FC5-43AB-A332-87B9337EFD04}" type="parTrans" cxnId="{BDC1E17E-A3D5-494C-98BC-87E496D2667B}">
      <dgm:prSet/>
      <dgm:spPr/>
      <dgm:t>
        <a:bodyPr/>
        <a:lstStyle/>
        <a:p>
          <a:endParaRPr lang="es-ES"/>
        </a:p>
      </dgm:t>
    </dgm:pt>
    <dgm:pt modelId="{077D6F70-E280-4FA4-B0A9-7366D8D1966B}" type="sibTrans" cxnId="{BDC1E17E-A3D5-494C-98BC-87E496D2667B}">
      <dgm:prSet/>
      <dgm:spPr/>
      <dgm:t>
        <a:bodyPr/>
        <a:lstStyle/>
        <a:p>
          <a:endParaRPr lang="es-ES"/>
        </a:p>
      </dgm:t>
    </dgm:pt>
    <dgm:pt modelId="{7B0EE8CC-2895-4F68-B903-F381FD3EEC9B}">
      <dgm:prSet phldrT="[Texto]" custT="1"/>
      <dgm:spPr>
        <a:gradFill rotWithShape="0">
          <a:gsLst>
            <a:gs pos="80000">
              <a:srgbClr val="003399"/>
            </a:gs>
            <a:gs pos="100000">
              <a:srgbClr val="3366CC"/>
            </a:gs>
          </a:gsLst>
        </a:gradFill>
      </dgm:spPr>
      <dgm:t>
        <a:bodyPr/>
        <a:lstStyle/>
        <a:p>
          <a:r>
            <a:rPr lang="es-ES" sz="1200" b="1" dirty="0" smtClean="0">
              <a:latin typeface="Calibri" panose="020F0502020204030204" pitchFamily="34" charset="0"/>
            </a:rPr>
            <a:t>Ambiente</a:t>
          </a:r>
          <a:endParaRPr lang="es-ES" sz="1200" b="1" dirty="0">
            <a:latin typeface="Calibri" panose="020F0502020204030204" pitchFamily="34" charset="0"/>
          </a:endParaRPr>
        </a:p>
      </dgm:t>
    </dgm:pt>
    <dgm:pt modelId="{4946FCAE-5362-44C7-A3ED-62E23FB110DD}" type="parTrans" cxnId="{B11D4D66-9426-4968-AB01-58DFA4770BDC}">
      <dgm:prSet/>
      <dgm:spPr/>
      <dgm:t>
        <a:bodyPr/>
        <a:lstStyle/>
        <a:p>
          <a:endParaRPr lang="es-ES"/>
        </a:p>
      </dgm:t>
    </dgm:pt>
    <dgm:pt modelId="{C8D55A54-631B-43D2-BC60-7FDA06A7A7FC}" type="sibTrans" cxnId="{B11D4D66-9426-4968-AB01-58DFA4770BDC}">
      <dgm:prSet/>
      <dgm:spPr/>
      <dgm:t>
        <a:bodyPr/>
        <a:lstStyle/>
        <a:p>
          <a:endParaRPr lang="es-ES"/>
        </a:p>
      </dgm:t>
    </dgm:pt>
    <dgm:pt modelId="{E8F77487-01D6-48CD-95B1-984A5EF19D93}">
      <dgm:prSet phldrT="[Texto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s-ES" sz="1200" u="sng" dirty="0" smtClean="0">
              <a:solidFill>
                <a:schemeClr val="tx1"/>
              </a:solidFill>
              <a:latin typeface="Calibri" panose="020F0502020204030204" pitchFamily="34" charset="0"/>
            </a:rPr>
            <a:t>Conservación de Áreas Naturales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</a:rPr>
            <a:t>: Se priorizaron recursos adicionales al SERNANP para la elaboración de la línea de base socio económica, que fue identificada como crítica por la EDEP. 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D3B953F-B517-48C6-AC06-F3FCF2A40BC2}" type="parTrans" cxnId="{C0B84047-5A88-403C-A23B-CF58FB0A6E39}">
      <dgm:prSet/>
      <dgm:spPr/>
      <dgm:t>
        <a:bodyPr/>
        <a:lstStyle/>
        <a:p>
          <a:endParaRPr lang="es-ES"/>
        </a:p>
      </dgm:t>
    </dgm:pt>
    <dgm:pt modelId="{81D35630-49A1-4866-9347-FCB44731FFC9}" type="sibTrans" cxnId="{C0B84047-5A88-403C-A23B-CF58FB0A6E39}">
      <dgm:prSet/>
      <dgm:spPr/>
      <dgm:t>
        <a:bodyPr/>
        <a:lstStyle/>
        <a:p>
          <a:endParaRPr lang="es-ES"/>
        </a:p>
      </dgm:t>
    </dgm:pt>
    <dgm:pt modelId="{B0F670B3-CE9C-4FD8-B17C-887AE3745605}">
      <dgm:prSet phldrT="[Texto]" custT="1"/>
      <dgm:spPr>
        <a:gradFill rotWithShape="0">
          <a:gsLst>
            <a:gs pos="100000">
              <a:srgbClr val="003399"/>
            </a:gs>
            <a:gs pos="36000">
              <a:srgbClr val="003399"/>
            </a:gs>
            <a:gs pos="25664">
              <a:srgbClr val="003399"/>
            </a:gs>
            <a:gs pos="100000">
              <a:srgbClr val="3366CC"/>
            </a:gs>
          </a:gsLst>
        </a:gradFill>
      </dgm:spPr>
      <dgm:t>
        <a:bodyPr/>
        <a:lstStyle/>
        <a:p>
          <a:r>
            <a:rPr lang="es-ES" sz="1200" b="1" dirty="0" smtClean="0">
              <a:latin typeface="Calibri" panose="020F0502020204030204" pitchFamily="34" charset="0"/>
            </a:rPr>
            <a:t>Orden Interno</a:t>
          </a:r>
          <a:endParaRPr lang="es-ES" sz="1200" b="1" dirty="0">
            <a:latin typeface="Calibri" panose="020F0502020204030204" pitchFamily="34" charset="0"/>
          </a:endParaRPr>
        </a:p>
      </dgm:t>
    </dgm:pt>
    <dgm:pt modelId="{B7D531EE-6774-471E-B8A0-7AD4ECEE4688}" type="parTrans" cxnId="{2F91918B-6DDF-4265-B440-615A3CB22DE8}">
      <dgm:prSet/>
      <dgm:spPr/>
      <dgm:t>
        <a:bodyPr/>
        <a:lstStyle/>
        <a:p>
          <a:endParaRPr lang="es-ES"/>
        </a:p>
      </dgm:t>
    </dgm:pt>
    <dgm:pt modelId="{2673CADD-C688-4DEB-97F5-C3A719C00640}" type="sibTrans" cxnId="{2F91918B-6DDF-4265-B440-615A3CB22DE8}">
      <dgm:prSet/>
      <dgm:spPr/>
      <dgm:t>
        <a:bodyPr/>
        <a:lstStyle/>
        <a:p>
          <a:endParaRPr lang="es-ES"/>
        </a:p>
      </dgm:t>
    </dgm:pt>
    <dgm:pt modelId="{1BFA0388-E7E3-42A0-A255-637DB3515E59}">
      <dgm:prSet phldrT="[Texto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s-ES" sz="1200" u="sng" dirty="0" smtClean="0">
              <a:solidFill>
                <a:schemeClr val="tx1"/>
              </a:solidFill>
              <a:latin typeface="Calibri" panose="020F0502020204030204" pitchFamily="34" charset="0"/>
            </a:rPr>
            <a:t>OSCE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</a:rPr>
            <a:t>: Se implementó el portal SE@CE 3.0 para realizar transacciones (públicas) electrónicas. 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2E191F0-F098-4E68-ACD9-3CF2B4EF9165}" type="parTrans" cxnId="{305C8240-BC3E-4D83-A089-8FA0D0F2DD0A}">
      <dgm:prSet/>
      <dgm:spPr/>
      <dgm:t>
        <a:bodyPr/>
        <a:lstStyle/>
        <a:p>
          <a:endParaRPr lang="es-ES"/>
        </a:p>
      </dgm:t>
    </dgm:pt>
    <dgm:pt modelId="{21BFA5F6-0B88-47E1-B5A7-FCAB8B1D6122}" type="sibTrans" cxnId="{305C8240-BC3E-4D83-A089-8FA0D0F2DD0A}">
      <dgm:prSet/>
      <dgm:spPr/>
      <dgm:t>
        <a:bodyPr/>
        <a:lstStyle/>
        <a:p>
          <a:endParaRPr lang="es-ES"/>
        </a:p>
      </dgm:t>
    </dgm:pt>
    <dgm:pt modelId="{9F6E9564-6868-40B5-A7AE-6B0A12E15985}">
      <dgm:prSet phldrT="[Texto]" custT="1"/>
      <dgm:spPr>
        <a:gradFill rotWithShape="0">
          <a:gsLst>
            <a:gs pos="100000">
              <a:srgbClr val="003399"/>
            </a:gs>
            <a:gs pos="41000">
              <a:srgbClr val="003399"/>
            </a:gs>
            <a:gs pos="0">
              <a:srgbClr val="003399"/>
            </a:gs>
            <a:gs pos="100000">
              <a:srgbClr val="0070C0"/>
            </a:gs>
            <a:gs pos="100000">
              <a:srgbClr val="003399"/>
            </a:gs>
          </a:gsLst>
        </a:gradFill>
      </dgm:spPr>
      <dgm:t>
        <a:bodyPr/>
        <a:lstStyle/>
        <a:p>
          <a:r>
            <a:rPr lang="es-ES" sz="1200" b="1" dirty="0" smtClean="0">
              <a:latin typeface="Calibri" panose="020F0502020204030204" pitchFamily="34" charset="0"/>
            </a:rPr>
            <a:t>Social</a:t>
          </a:r>
          <a:endParaRPr lang="es-ES" sz="1200" b="1" dirty="0">
            <a:latin typeface="Calibri" panose="020F0502020204030204" pitchFamily="34" charset="0"/>
          </a:endParaRPr>
        </a:p>
      </dgm:t>
    </dgm:pt>
    <dgm:pt modelId="{410B3234-AC51-4F4A-AAE4-CFD0A0BA2634}" type="parTrans" cxnId="{287BDEBD-2C97-4B3A-ACE3-87ED493CC4BE}">
      <dgm:prSet/>
      <dgm:spPr/>
      <dgm:t>
        <a:bodyPr/>
        <a:lstStyle/>
        <a:p>
          <a:endParaRPr lang="es-ES"/>
        </a:p>
      </dgm:t>
    </dgm:pt>
    <dgm:pt modelId="{3FE43115-AAB0-4034-BAA0-E6ED0F2CD71A}" type="sibTrans" cxnId="{287BDEBD-2C97-4B3A-ACE3-87ED493CC4BE}">
      <dgm:prSet/>
      <dgm:spPr/>
      <dgm:t>
        <a:bodyPr/>
        <a:lstStyle/>
        <a:p>
          <a:endParaRPr lang="es-ES"/>
        </a:p>
      </dgm:t>
    </dgm:pt>
    <dgm:pt modelId="{0C9A3B7F-F4B6-41C7-A0A7-3EF5C5DD879E}">
      <dgm:prSet phldrT="[Texto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s-ES" sz="1200" u="sng" dirty="0" smtClean="0">
              <a:solidFill>
                <a:schemeClr val="tx1"/>
              </a:solidFill>
              <a:latin typeface="Calibri" panose="020F0502020204030204" pitchFamily="34" charset="0"/>
            </a:rPr>
            <a:t>Conservación de carreteras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</a:rPr>
            <a:t>: La red vial nacional adoptó un inventario vial básico y se viene trabajando en los inventarios viales calificados, también a nivel de la red departamental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EFF54D0-24C3-460F-B14F-BA70C33A7E8C}" type="parTrans" cxnId="{E287855D-F251-4E54-98A4-9FA29A86E894}">
      <dgm:prSet/>
      <dgm:spPr/>
      <dgm:t>
        <a:bodyPr/>
        <a:lstStyle/>
        <a:p>
          <a:endParaRPr lang="es-ES"/>
        </a:p>
      </dgm:t>
    </dgm:pt>
    <dgm:pt modelId="{80D4036C-ABC7-4659-94B5-8ECFBC62A1F1}" type="sibTrans" cxnId="{E287855D-F251-4E54-98A4-9FA29A86E894}">
      <dgm:prSet/>
      <dgm:spPr/>
      <dgm:t>
        <a:bodyPr/>
        <a:lstStyle/>
        <a:p>
          <a:endParaRPr lang="es-ES"/>
        </a:p>
      </dgm:t>
    </dgm:pt>
    <dgm:pt modelId="{3120B05D-3D4D-4FB2-B179-7AF5A9FCE859}">
      <dgm:prSet phldrT="[Texto]" custT="1"/>
      <dgm:spPr>
        <a:gradFill rotWithShape="0">
          <a:gsLst>
            <a:gs pos="0">
              <a:srgbClr val="003399"/>
            </a:gs>
            <a:gs pos="80000">
              <a:srgbClr val="003399"/>
            </a:gs>
            <a:gs pos="100000">
              <a:srgbClr val="003399"/>
            </a:gs>
          </a:gsLst>
        </a:gradFill>
      </dgm:spPr>
      <dgm:t>
        <a:bodyPr/>
        <a:lstStyle/>
        <a:p>
          <a:r>
            <a:rPr lang="es-ES" sz="1200" b="1" dirty="0" smtClean="0">
              <a:latin typeface="Calibri" panose="020F0502020204030204" pitchFamily="34" charset="0"/>
            </a:rPr>
            <a:t>Infraestructura</a:t>
          </a:r>
          <a:endParaRPr lang="es-ES" sz="1200" b="1" dirty="0">
            <a:latin typeface="Calibri" panose="020F0502020204030204" pitchFamily="34" charset="0"/>
          </a:endParaRPr>
        </a:p>
      </dgm:t>
    </dgm:pt>
    <dgm:pt modelId="{5724EC99-4757-4724-8914-F56D38400A06}" type="parTrans" cxnId="{926406C6-10AD-4F75-809C-A80F5BE7F66E}">
      <dgm:prSet/>
      <dgm:spPr/>
      <dgm:t>
        <a:bodyPr/>
        <a:lstStyle/>
        <a:p>
          <a:endParaRPr lang="es-ES"/>
        </a:p>
      </dgm:t>
    </dgm:pt>
    <dgm:pt modelId="{1B22B158-4C11-4017-B797-6D5191494E46}" type="sibTrans" cxnId="{926406C6-10AD-4F75-809C-A80F5BE7F66E}">
      <dgm:prSet/>
      <dgm:spPr/>
      <dgm:t>
        <a:bodyPr/>
        <a:lstStyle/>
        <a:p>
          <a:endParaRPr lang="es-ES"/>
        </a:p>
      </dgm:t>
    </dgm:pt>
    <dgm:pt modelId="{2789D334-F5E0-4A1E-8225-754753526926}">
      <dgm:prSet phldrT="[Texto]" custT="1"/>
      <dgm:spPr>
        <a:solidFill>
          <a:srgbClr val="336699">
            <a:alpha val="90000"/>
          </a:srgbClr>
        </a:solidFill>
        <a:ln>
          <a:solidFill>
            <a:srgbClr val="666699">
              <a:alpha val="90000"/>
            </a:srgbClr>
          </a:solidFill>
        </a:ln>
      </dgm:spPr>
      <dgm:t>
        <a:bodyPr/>
        <a:lstStyle/>
        <a:p>
          <a:r>
            <a:rPr lang="es-ES" sz="1200" u="sng" dirty="0" smtClean="0">
              <a:solidFill>
                <a:schemeClr val="bg1"/>
              </a:solidFill>
              <a:latin typeface="Calibri" panose="020F0502020204030204" pitchFamily="34" charset="0"/>
            </a:rPr>
            <a:t>Seguridad Ciudadana – PNP</a:t>
          </a:r>
          <a:r>
            <a:rPr lang="es-ES" sz="1200" dirty="0" smtClean="0">
              <a:solidFill>
                <a:schemeClr val="bg1"/>
              </a:solidFill>
              <a:latin typeface="Calibri" panose="020F0502020204030204" pitchFamily="34" charset="0"/>
            </a:rPr>
            <a:t>:  La aprobación de la solicitud de incremento de efectivos está sujeta a medidas recomendadas por la EDEP como la focalización de las comisarias según el índice de criminalidad. </a:t>
          </a:r>
          <a:endParaRPr lang="es-ES" sz="1200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43C23EC1-73F8-4555-BCF1-0B9D8E877697}" type="parTrans" cxnId="{72141329-2510-404B-96A0-0E4E772ACEBE}">
      <dgm:prSet/>
      <dgm:spPr/>
      <dgm:t>
        <a:bodyPr/>
        <a:lstStyle/>
        <a:p>
          <a:endParaRPr lang="es-ES"/>
        </a:p>
      </dgm:t>
    </dgm:pt>
    <dgm:pt modelId="{1394BDDA-1B94-4FF8-81D1-9117967938C3}" type="sibTrans" cxnId="{72141329-2510-404B-96A0-0E4E772ACEBE}">
      <dgm:prSet/>
      <dgm:spPr/>
      <dgm:t>
        <a:bodyPr/>
        <a:lstStyle/>
        <a:p>
          <a:endParaRPr lang="es-ES"/>
        </a:p>
      </dgm:t>
    </dgm:pt>
    <dgm:pt modelId="{21845139-A13F-4A86-8456-D71500C5634D}">
      <dgm:prSet phldrT="[Texto]" custT="1"/>
      <dgm:spPr>
        <a:gradFill rotWithShape="0">
          <a:gsLst>
            <a:gs pos="87620">
              <a:srgbClr val="003399"/>
            </a:gs>
            <a:gs pos="0">
              <a:srgbClr val="003399"/>
            </a:gs>
            <a:gs pos="80000">
              <a:srgbClr val="003399"/>
            </a:gs>
            <a:gs pos="100000">
              <a:srgbClr val="003399"/>
            </a:gs>
          </a:gsLst>
        </a:gradFill>
      </dgm:spPr>
      <dgm:t>
        <a:bodyPr/>
        <a:lstStyle/>
        <a:p>
          <a:r>
            <a:rPr lang="es-ES" sz="1200" b="1" dirty="0" smtClean="0">
              <a:latin typeface="Calibri" panose="020F0502020204030204" pitchFamily="34" charset="0"/>
            </a:rPr>
            <a:t>Institucionales</a:t>
          </a:r>
          <a:endParaRPr lang="es-ES" sz="1200" b="1" dirty="0">
            <a:latin typeface="Calibri" panose="020F0502020204030204" pitchFamily="34" charset="0"/>
          </a:endParaRPr>
        </a:p>
      </dgm:t>
    </dgm:pt>
    <dgm:pt modelId="{A2C1DAF8-B319-4F8B-BEF5-2FE4521D0B65}" type="parTrans" cxnId="{EB34C538-6669-4183-B538-3C1C14DA2EE0}">
      <dgm:prSet/>
      <dgm:spPr/>
      <dgm:t>
        <a:bodyPr/>
        <a:lstStyle/>
        <a:p>
          <a:endParaRPr lang="es-ES"/>
        </a:p>
      </dgm:t>
    </dgm:pt>
    <dgm:pt modelId="{8D7FB423-8856-44AE-A965-F45B25033C72}" type="sibTrans" cxnId="{EB34C538-6669-4183-B538-3C1C14DA2EE0}">
      <dgm:prSet/>
      <dgm:spPr/>
      <dgm:t>
        <a:bodyPr/>
        <a:lstStyle/>
        <a:p>
          <a:endParaRPr lang="es-ES"/>
        </a:p>
      </dgm:t>
    </dgm:pt>
    <dgm:pt modelId="{87607BE0-8303-460E-8266-25BB49259B42}">
      <dgm:prSet phldrT="[Texto]" custT="1"/>
      <dgm:spPr>
        <a:solidFill>
          <a:srgbClr val="336699">
            <a:alpha val="90000"/>
          </a:srgbClr>
        </a:solidFill>
      </dgm:spPr>
      <dgm:t>
        <a:bodyPr/>
        <a:lstStyle/>
        <a:p>
          <a:r>
            <a:rPr lang="es-ES" sz="1200" u="sng" dirty="0" smtClean="0">
              <a:solidFill>
                <a:schemeClr val="bg1"/>
              </a:solidFill>
              <a:latin typeface="Calibri" panose="020F0502020204030204" pitchFamily="34" charset="0"/>
            </a:rPr>
            <a:t>Servicios de vacunación</a:t>
          </a:r>
          <a:r>
            <a:rPr lang="es-ES" sz="1200" dirty="0" smtClean="0">
              <a:solidFill>
                <a:schemeClr val="bg1"/>
              </a:solidFill>
              <a:latin typeface="Calibri" panose="020F0502020204030204" pitchFamily="34" charset="0"/>
            </a:rPr>
            <a:t>: Se ha ajustado y ejecutado el Plan Nacional de Comunicación de Inmunizaciones, para llegar a poblaciones excluidas que desconfiaban de los servicios.</a:t>
          </a:r>
          <a:endParaRPr lang="es-ES" sz="1200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3D3199A5-C5CC-4C5B-8BF3-3B0F009BAF7B}" type="parTrans" cxnId="{A5F45060-E419-4603-9781-C3F7829F43FB}">
      <dgm:prSet/>
      <dgm:spPr/>
      <dgm:t>
        <a:bodyPr/>
        <a:lstStyle/>
        <a:p>
          <a:endParaRPr lang="es-ES"/>
        </a:p>
      </dgm:t>
    </dgm:pt>
    <dgm:pt modelId="{FCB987B2-DF28-43D6-9F68-1AD92EE467A5}" type="sibTrans" cxnId="{A5F45060-E419-4603-9781-C3F7829F43FB}">
      <dgm:prSet/>
      <dgm:spPr/>
      <dgm:t>
        <a:bodyPr/>
        <a:lstStyle/>
        <a:p>
          <a:endParaRPr lang="es-ES"/>
        </a:p>
      </dgm:t>
    </dgm:pt>
    <dgm:pt modelId="{03D56C37-107E-44DA-B31A-33865ED75AB8}">
      <dgm:prSet phldrT="[Texto]" custT="1"/>
      <dgm:spPr>
        <a:solidFill>
          <a:srgbClr val="336699">
            <a:alpha val="89804"/>
          </a:srgbClr>
        </a:solidFill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pPr marL="57150" indent="0" algn="l" defTabSz="179388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200" u="sng" dirty="0" smtClean="0">
              <a:solidFill>
                <a:schemeClr val="bg1"/>
              </a:solidFill>
              <a:latin typeface="Calibri" panose="020F0502020204030204" pitchFamily="34" charset="0"/>
            </a:rPr>
            <a:t>PROMPERÚ</a:t>
          </a:r>
          <a:r>
            <a:rPr lang="es-ES" sz="1200" u="none" dirty="0" smtClean="0">
              <a:solidFill>
                <a:schemeClr val="bg1"/>
              </a:solidFill>
              <a:latin typeface="Calibri" panose="020F0502020204030204" pitchFamily="34" charset="0"/>
            </a:rPr>
            <a:t>: Se generaron documentos de gestión para estandarizar los servicios de promoción turística y de las exportaciones.</a:t>
          </a:r>
          <a:endParaRPr lang="es-ES" sz="1200" u="sng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6ADAFAD6-5B09-4696-824C-FA867C8B1BE1}" type="parTrans" cxnId="{37115A90-254F-4EA5-A1D3-3D90FDAA963C}">
      <dgm:prSet/>
      <dgm:spPr/>
      <dgm:t>
        <a:bodyPr/>
        <a:lstStyle/>
        <a:p>
          <a:endParaRPr lang="es-ES"/>
        </a:p>
      </dgm:t>
    </dgm:pt>
    <dgm:pt modelId="{3E9CA2EF-BFE2-4403-8CB2-C1B7210DBD40}" type="sibTrans" cxnId="{37115A90-254F-4EA5-A1D3-3D90FDAA963C}">
      <dgm:prSet/>
      <dgm:spPr/>
      <dgm:t>
        <a:bodyPr/>
        <a:lstStyle/>
        <a:p>
          <a:endParaRPr lang="es-ES"/>
        </a:p>
      </dgm:t>
    </dgm:pt>
    <dgm:pt modelId="{A59D230F-D6D9-4FDB-ADA3-E962981BE178}" type="pres">
      <dgm:prSet presAssocID="{AB168286-89FB-499C-9C39-7E6291094D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9C9D7FD0-63DB-4EFF-A33A-EB484AAC0A66}" type="pres">
      <dgm:prSet presAssocID="{63A9FEA2-88F2-4EB2-A7F6-27D8A4862B03}" presName="linNode" presStyleCnt="0"/>
      <dgm:spPr/>
      <dgm:t>
        <a:bodyPr/>
        <a:lstStyle/>
        <a:p>
          <a:endParaRPr lang="es-ES"/>
        </a:p>
      </dgm:t>
    </dgm:pt>
    <dgm:pt modelId="{991B0AAC-2F9F-451B-978D-9065EB547E65}" type="pres">
      <dgm:prSet presAssocID="{63A9FEA2-88F2-4EB2-A7F6-27D8A4862B03}" presName="parentText" presStyleLbl="node1" presStyleIdx="0" presStyleCnt="6" custScaleX="59530" custLinFactNeighborX="-802" custLinFactNeighborY="-23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B3A718-1B19-4418-8182-8FDEB9FA04FC}" type="pres">
      <dgm:prSet presAssocID="{63A9FEA2-88F2-4EB2-A7F6-27D8A4862B03}" presName="descendantText" presStyleLbl="alignAccFollowNode1" presStyleIdx="0" presStyleCnt="6" custScaleX="120642" custScaleY="107177" custLinFactNeighborX="3553" custLinFactNeighborY="25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57EEE3-DEA1-4D15-856D-159FF413EFA0}" type="pres">
      <dgm:prSet presAssocID="{077D6F70-E280-4FA4-B0A9-7366D8D1966B}" presName="sp" presStyleCnt="0"/>
      <dgm:spPr/>
      <dgm:t>
        <a:bodyPr/>
        <a:lstStyle/>
        <a:p>
          <a:endParaRPr lang="es-ES"/>
        </a:p>
      </dgm:t>
    </dgm:pt>
    <dgm:pt modelId="{596E1AB4-21B4-4739-ACFB-378A02E9F060}" type="pres">
      <dgm:prSet presAssocID="{7B0EE8CC-2895-4F68-B903-F381FD3EEC9B}" presName="linNode" presStyleCnt="0"/>
      <dgm:spPr/>
      <dgm:t>
        <a:bodyPr/>
        <a:lstStyle/>
        <a:p>
          <a:endParaRPr lang="es-ES"/>
        </a:p>
      </dgm:t>
    </dgm:pt>
    <dgm:pt modelId="{F0BD01A7-716D-479E-9092-B4054A23D0D0}" type="pres">
      <dgm:prSet presAssocID="{7B0EE8CC-2895-4F68-B903-F381FD3EEC9B}" presName="parentText" presStyleLbl="node1" presStyleIdx="1" presStyleCnt="6" custScaleX="59516" custLinFactNeighborX="-632" custLinFactNeighborY="1667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35EC99E-043D-4DA0-86F9-A7C455FFEF91}" type="pres">
      <dgm:prSet presAssocID="{7B0EE8CC-2895-4F68-B903-F381FD3EEC9B}" presName="descendantText" presStyleLbl="alignAccFollowNode1" presStyleIdx="1" presStyleCnt="6" custScaleX="121077" custScaleY="107177" custLinFactNeighborX="6202" custLinFactNeighborY="7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543E14-2887-4B1F-812A-F56885CC7FE0}" type="pres">
      <dgm:prSet presAssocID="{C8D55A54-631B-43D2-BC60-7FDA06A7A7FC}" presName="sp" presStyleCnt="0"/>
      <dgm:spPr/>
      <dgm:t>
        <a:bodyPr/>
        <a:lstStyle/>
        <a:p>
          <a:endParaRPr lang="es-ES"/>
        </a:p>
      </dgm:t>
    </dgm:pt>
    <dgm:pt modelId="{A8BAAD80-B809-409C-8ADD-BB5CEF21524C}" type="pres">
      <dgm:prSet presAssocID="{B0F670B3-CE9C-4FD8-B17C-887AE3745605}" presName="linNode" presStyleCnt="0"/>
      <dgm:spPr/>
      <dgm:t>
        <a:bodyPr/>
        <a:lstStyle/>
        <a:p>
          <a:endParaRPr lang="es-ES"/>
        </a:p>
      </dgm:t>
    </dgm:pt>
    <dgm:pt modelId="{381C683D-6839-418F-9960-4146FA1D63EA}" type="pres">
      <dgm:prSet presAssocID="{B0F670B3-CE9C-4FD8-B17C-887AE3745605}" presName="parentText" presStyleLbl="node1" presStyleIdx="2" presStyleCnt="6" custScaleX="61413" custLinFactNeighborX="-2" custLinFactNeighborY="341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F2B6F0-42A9-4AEB-9C05-701D53077514}" type="pres">
      <dgm:prSet presAssocID="{B0F670B3-CE9C-4FD8-B17C-887AE3745605}" presName="descendantText" presStyleLbl="alignAccFollowNode1" presStyleIdx="2" presStyleCnt="6" custScaleX="120090" custScaleY="118154" custLinFactNeighborX="2296" custLinFactNeighborY="97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9C24C9-B27A-440A-8380-1C398D6BE616}" type="pres">
      <dgm:prSet presAssocID="{2673CADD-C688-4DEB-97F5-C3A719C00640}" presName="sp" presStyleCnt="0"/>
      <dgm:spPr/>
      <dgm:t>
        <a:bodyPr/>
        <a:lstStyle/>
        <a:p>
          <a:endParaRPr lang="es-ES"/>
        </a:p>
      </dgm:t>
    </dgm:pt>
    <dgm:pt modelId="{813220A1-B126-4ED1-A16C-F2D4FDC234FD}" type="pres">
      <dgm:prSet presAssocID="{3120B05D-3D4D-4FB2-B179-7AF5A9FCE859}" presName="linNode" presStyleCnt="0"/>
      <dgm:spPr/>
      <dgm:t>
        <a:bodyPr/>
        <a:lstStyle/>
        <a:p>
          <a:endParaRPr lang="es-ES"/>
        </a:p>
      </dgm:t>
    </dgm:pt>
    <dgm:pt modelId="{04E0436B-16F5-475E-A853-BBD92BDEC179}" type="pres">
      <dgm:prSet presAssocID="{3120B05D-3D4D-4FB2-B179-7AF5A9FCE859}" presName="parentText" presStyleLbl="node1" presStyleIdx="3" presStyleCnt="6" custScaleX="61504" custScaleY="84764" custLinFactNeighborX="-2" custLinFactNeighborY="518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20E08E-22CE-43B3-AFDC-AAD09D3F0A59}" type="pres">
      <dgm:prSet presAssocID="{3120B05D-3D4D-4FB2-B179-7AF5A9FCE859}" presName="descendantText" presStyleLbl="alignAccFollowNode1" presStyleIdx="3" presStyleCnt="6" custScaleX="121002" custScaleY="96207" custLinFactNeighborX="2463" custLinFactNeighborY="54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ECE57B-180B-4B18-909E-18CD5F33746A}" type="pres">
      <dgm:prSet presAssocID="{1B22B158-4C11-4017-B797-6D5191494E46}" presName="sp" presStyleCnt="0"/>
      <dgm:spPr/>
      <dgm:t>
        <a:bodyPr/>
        <a:lstStyle/>
        <a:p>
          <a:endParaRPr lang="es-ES"/>
        </a:p>
      </dgm:t>
    </dgm:pt>
    <dgm:pt modelId="{35A2EAEC-A611-4E4C-96FF-FC91FFF32F4C}" type="pres">
      <dgm:prSet presAssocID="{9F6E9564-6868-40B5-A7AE-6B0A12E15985}" presName="linNode" presStyleCnt="0"/>
      <dgm:spPr/>
      <dgm:t>
        <a:bodyPr/>
        <a:lstStyle/>
        <a:p>
          <a:endParaRPr lang="es-ES"/>
        </a:p>
      </dgm:t>
    </dgm:pt>
    <dgm:pt modelId="{4B9C013F-9EBD-4883-B833-B398E1429D9B}" type="pres">
      <dgm:prSet presAssocID="{9F6E9564-6868-40B5-A7AE-6B0A12E15985}" presName="parentText" presStyleLbl="node1" presStyleIdx="4" presStyleCnt="6" custScaleX="66564" custScaleY="83948" custLinFactNeighborX="-637" custLinFactNeighborY="191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43FB324-0008-4176-89FA-E79D3B53E0C5}" type="pres">
      <dgm:prSet presAssocID="{9F6E9564-6868-40B5-A7AE-6B0A12E15985}" presName="descendantText" presStyleLbl="alignAccFollowNode1" presStyleIdx="4" presStyleCnt="6" custScaleX="132045" custScaleY="118777" custLinFactNeighborY="4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74733F-8A3E-4C82-8D89-8F1F0D3600CA}" type="pres">
      <dgm:prSet presAssocID="{3FE43115-AAB0-4034-BAA0-E6ED0F2CD71A}" presName="sp" presStyleCnt="0"/>
      <dgm:spPr/>
      <dgm:t>
        <a:bodyPr/>
        <a:lstStyle/>
        <a:p>
          <a:endParaRPr lang="es-ES"/>
        </a:p>
      </dgm:t>
    </dgm:pt>
    <dgm:pt modelId="{CB154572-20B2-467C-9FC8-5ED3E706EF03}" type="pres">
      <dgm:prSet presAssocID="{21845139-A13F-4A86-8456-D71500C5634D}" presName="linNode" presStyleCnt="0"/>
      <dgm:spPr/>
      <dgm:t>
        <a:bodyPr/>
        <a:lstStyle/>
        <a:p>
          <a:endParaRPr lang="es-ES"/>
        </a:p>
      </dgm:t>
    </dgm:pt>
    <dgm:pt modelId="{9CB94048-9249-4E51-8C8D-A30B83060D41}" type="pres">
      <dgm:prSet presAssocID="{21845139-A13F-4A86-8456-D71500C5634D}" presName="parentText" presStyleLbl="node1" presStyleIdx="5" presStyleCnt="6" custScaleX="67649" custLinFactNeighborX="-632" custLinFactNeighborY="191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7EEAAD9-D2EA-4584-9BBA-2BDA26767E18}" type="pres">
      <dgm:prSet presAssocID="{21845139-A13F-4A86-8456-D71500C5634D}" presName="descendantText" presStyleLbl="alignAccFollowNode1" presStyleIdx="5" presStyleCnt="6" custScaleX="133328" custScaleY="1044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2141329-2510-404B-96A0-0E4E772ACEBE}" srcId="{B0F670B3-CE9C-4FD8-B17C-887AE3745605}" destId="{2789D334-F5E0-4A1E-8225-754753526926}" srcOrd="0" destOrd="0" parTransId="{43C23EC1-73F8-4555-BCF1-0B9D8E877697}" sibTransId="{1394BDDA-1B94-4FF8-81D1-9117967938C3}"/>
    <dgm:cxn modelId="{B374F2F0-98AD-44BE-B97C-279BCCF290DA}" type="presOf" srcId="{1BFA0388-E7E3-42A0-A255-637DB3515E59}" destId="{77EEAAD9-D2EA-4584-9BBA-2BDA26767E18}" srcOrd="0" destOrd="0" presId="urn:microsoft.com/office/officeart/2005/8/layout/vList5"/>
    <dgm:cxn modelId="{2E393120-17EA-4004-AE83-8615210D9455}" type="presOf" srcId="{9F6E9564-6868-40B5-A7AE-6B0A12E15985}" destId="{4B9C013F-9EBD-4883-B833-B398E1429D9B}" srcOrd="0" destOrd="0" presId="urn:microsoft.com/office/officeart/2005/8/layout/vList5"/>
    <dgm:cxn modelId="{E287855D-F251-4E54-98A4-9FA29A86E894}" srcId="{3120B05D-3D4D-4FB2-B179-7AF5A9FCE859}" destId="{0C9A3B7F-F4B6-41C7-A0A7-3EF5C5DD879E}" srcOrd="0" destOrd="0" parTransId="{3EFF54D0-24C3-460F-B14F-BA70C33A7E8C}" sibTransId="{80D4036C-ABC7-4659-94B5-8ECFBC62A1F1}"/>
    <dgm:cxn modelId="{37115A90-254F-4EA5-A1D3-3D90FDAA963C}" srcId="{63A9FEA2-88F2-4EB2-A7F6-27D8A4862B03}" destId="{03D56C37-107E-44DA-B31A-33865ED75AB8}" srcOrd="0" destOrd="0" parTransId="{6ADAFAD6-5B09-4696-824C-FA867C8B1BE1}" sibTransId="{3E9CA2EF-BFE2-4403-8CB2-C1B7210DBD40}"/>
    <dgm:cxn modelId="{EB34C538-6669-4183-B538-3C1C14DA2EE0}" srcId="{AB168286-89FB-499C-9C39-7E6291094D5F}" destId="{21845139-A13F-4A86-8456-D71500C5634D}" srcOrd="5" destOrd="0" parTransId="{A2C1DAF8-B319-4F8B-BEF5-2FE4521D0B65}" sibTransId="{8D7FB423-8856-44AE-A965-F45B25033C72}"/>
    <dgm:cxn modelId="{2F91918B-6DDF-4265-B440-615A3CB22DE8}" srcId="{AB168286-89FB-499C-9C39-7E6291094D5F}" destId="{B0F670B3-CE9C-4FD8-B17C-887AE3745605}" srcOrd="2" destOrd="0" parTransId="{B7D531EE-6774-471E-B8A0-7AD4ECEE4688}" sibTransId="{2673CADD-C688-4DEB-97F5-C3A719C00640}"/>
    <dgm:cxn modelId="{FAE58966-5161-443A-8B70-A1B6FC02300D}" type="presOf" srcId="{87607BE0-8303-460E-8266-25BB49259B42}" destId="{543FB324-0008-4176-89FA-E79D3B53E0C5}" srcOrd="0" destOrd="0" presId="urn:microsoft.com/office/officeart/2005/8/layout/vList5"/>
    <dgm:cxn modelId="{C0B84047-5A88-403C-A23B-CF58FB0A6E39}" srcId="{7B0EE8CC-2895-4F68-B903-F381FD3EEC9B}" destId="{E8F77487-01D6-48CD-95B1-984A5EF19D93}" srcOrd="0" destOrd="0" parTransId="{5D3B953F-B517-48C6-AC06-F3FCF2A40BC2}" sibTransId="{81D35630-49A1-4866-9347-FCB44731FFC9}"/>
    <dgm:cxn modelId="{26CD2517-FB94-41E4-8B84-98DDBA205E80}" type="presOf" srcId="{2789D334-F5E0-4A1E-8225-754753526926}" destId="{50F2B6F0-42A9-4AEB-9C05-701D53077514}" srcOrd="0" destOrd="0" presId="urn:microsoft.com/office/officeart/2005/8/layout/vList5"/>
    <dgm:cxn modelId="{AB400B64-7BBA-4D6E-A04B-E16DD1BED696}" type="presOf" srcId="{3120B05D-3D4D-4FB2-B179-7AF5A9FCE859}" destId="{04E0436B-16F5-475E-A853-BBD92BDEC179}" srcOrd="0" destOrd="0" presId="urn:microsoft.com/office/officeart/2005/8/layout/vList5"/>
    <dgm:cxn modelId="{F85A7748-06E2-470E-8AB5-C7579A951872}" type="presOf" srcId="{E8F77487-01D6-48CD-95B1-984A5EF19D93}" destId="{535EC99E-043D-4DA0-86F9-A7C455FFEF91}" srcOrd="0" destOrd="0" presId="urn:microsoft.com/office/officeart/2005/8/layout/vList5"/>
    <dgm:cxn modelId="{2C70E85E-C251-422D-9106-3F8D6A8DA843}" type="presOf" srcId="{7B0EE8CC-2895-4F68-B903-F381FD3EEC9B}" destId="{F0BD01A7-716D-479E-9092-B4054A23D0D0}" srcOrd="0" destOrd="0" presId="urn:microsoft.com/office/officeart/2005/8/layout/vList5"/>
    <dgm:cxn modelId="{BDC1E17E-A3D5-494C-98BC-87E496D2667B}" srcId="{AB168286-89FB-499C-9C39-7E6291094D5F}" destId="{63A9FEA2-88F2-4EB2-A7F6-27D8A4862B03}" srcOrd="0" destOrd="0" parTransId="{3EFD0749-2FC5-43AB-A332-87B9337EFD04}" sibTransId="{077D6F70-E280-4FA4-B0A9-7366D8D1966B}"/>
    <dgm:cxn modelId="{C09A54A8-7C9F-4D3E-BB7F-89FE659959D6}" type="presOf" srcId="{0C9A3B7F-F4B6-41C7-A0A7-3EF5C5DD879E}" destId="{2020E08E-22CE-43B3-AFDC-AAD09D3F0A59}" srcOrd="0" destOrd="0" presId="urn:microsoft.com/office/officeart/2005/8/layout/vList5"/>
    <dgm:cxn modelId="{F201206A-2F9A-4240-9F01-BBF773E16596}" type="presOf" srcId="{AB168286-89FB-499C-9C39-7E6291094D5F}" destId="{A59D230F-D6D9-4FDB-ADA3-E962981BE178}" srcOrd="0" destOrd="0" presId="urn:microsoft.com/office/officeart/2005/8/layout/vList5"/>
    <dgm:cxn modelId="{31FCBC50-6F78-442A-B27E-EA8564B51AB7}" type="presOf" srcId="{B0F670B3-CE9C-4FD8-B17C-887AE3745605}" destId="{381C683D-6839-418F-9960-4146FA1D63EA}" srcOrd="0" destOrd="0" presId="urn:microsoft.com/office/officeart/2005/8/layout/vList5"/>
    <dgm:cxn modelId="{305C8240-BC3E-4D83-A089-8FA0D0F2DD0A}" srcId="{21845139-A13F-4A86-8456-D71500C5634D}" destId="{1BFA0388-E7E3-42A0-A255-637DB3515E59}" srcOrd="0" destOrd="0" parTransId="{D2E191F0-F098-4E68-ACD9-3CF2B4EF9165}" sibTransId="{21BFA5F6-0B88-47E1-B5A7-FCAB8B1D6122}"/>
    <dgm:cxn modelId="{576C4BC3-D1CD-4EC4-8840-ECB7237CABFB}" type="presOf" srcId="{21845139-A13F-4A86-8456-D71500C5634D}" destId="{9CB94048-9249-4E51-8C8D-A30B83060D41}" srcOrd="0" destOrd="0" presId="urn:microsoft.com/office/officeart/2005/8/layout/vList5"/>
    <dgm:cxn modelId="{66198614-2B3D-419C-BCEB-B42EE8074908}" type="presOf" srcId="{03D56C37-107E-44DA-B31A-33865ED75AB8}" destId="{54B3A718-1B19-4418-8182-8FDEB9FA04FC}" srcOrd="0" destOrd="0" presId="urn:microsoft.com/office/officeart/2005/8/layout/vList5"/>
    <dgm:cxn modelId="{48E96476-7802-48BB-90CE-6C3B155E6265}" type="presOf" srcId="{63A9FEA2-88F2-4EB2-A7F6-27D8A4862B03}" destId="{991B0AAC-2F9F-451B-978D-9065EB547E65}" srcOrd="0" destOrd="0" presId="urn:microsoft.com/office/officeart/2005/8/layout/vList5"/>
    <dgm:cxn modelId="{B11D4D66-9426-4968-AB01-58DFA4770BDC}" srcId="{AB168286-89FB-499C-9C39-7E6291094D5F}" destId="{7B0EE8CC-2895-4F68-B903-F381FD3EEC9B}" srcOrd="1" destOrd="0" parTransId="{4946FCAE-5362-44C7-A3ED-62E23FB110DD}" sibTransId="{C8D55A54-631B-43D2-BC60-7FDA06A7A7FC}"/>
    <dgm:cxn modelId="{A5F45060-E419-4603-9781-C3F7829F43FB}" srcId="{9F6E9564-6868-40B5-A7AE-6B0A12E15985}" destId="{87607BE0-8303-460E-8266-25BB49259B42}" srcOrd="0" destOrd="0" parTransId="{3D3199A5-C5CC-4C5B-8BF3-3B0F009BAF7B}" sibTransId="{FCB987B2-DF28-43D6-9F68-1AD92EE467A5}"/>
    <dgm:cxn modelId="{926406C6-10AD-4F75-809C-A80F5BE7F66E}" srcId="{AB168286-89FB-499C-9C39-7E6291094D5F}" destId="{3120B05D-3D4D-4FB2-B179-7AF5A9FCE859}" srcOrd="3" destOrd="0" parTransId="{5724EC99-4757-4724-8914-F56D38400A06}" sibTransId="{1B22B158-4C11-4017-B797-6D5191494E46}"/>
    <dgm:cxn modelId="{287BDEBD-2C97-4B3A-ACE3-87ED493CC4BE}" srcId="{AB168286-89FB-499C-9C39-7E6291094D5F}" destId="{9F6E9564-6868-40B5-A7AE-6B0A12E15985}" srcOrd="4" destOrd="0" parTransId="{410B3234-AC51-4F4A-AAE4-CFD0A0BA2634}" sibTransId="{3FE43115-AAB0-4034-BAA0-E6ED0F2CD71A}"/>
    <dgm:cxn modelId="{6A4CB239-E21D-4EB4-812A-EB2C753A61EB}" type="presParOf" srcId="{A59D230F-D6D9-4FDB-ADA3-E962981BE178}" destId="{9C9D7FD0-63DB-4EFF-A33A-EB484AAC0A66}" srcOrd="0" destOrd="0" presId="urn:microsoft.com/office/officeart/2005/8/layout/vList5"/>
    <dgm:cxn modelId="{7B0B442A-C3BD-4389-8D0C-6B676FB86130}" type="presParOf" srcId="{9C9D7FD0-63DB-4EFF-A33A-EB484AAC0A66}" destId="{991B0AAC-2F9F-451B-978D-9065EB547E65}" srcOrd="0" destOrd="0" presId="urn:microsoft.com/office/officeart/2005/8/layout/vList5"/>
    <dgm:cxn modelId="{EECB933F-48DE-478C-B286-5744C4DC1E4D}" type="presParOf" srcId="{9C9D7FD0-63DB-4EFF-A33A-EB484AAC0A66}" destId="{54B3A718-1B19-4418-8182-8FDEB9FA04FC}" srcOrd="1" destOrd="0" presId="urn:microsoft.com/office/officeart/2005/8/layout/vList5"/>
    <dgm:cxn modelId="{6B716C14-F5E6-4F45-BDCC-628E7556D9DE}" type="presParOf" srcId="{A59D230F-D6D9-4FDB-ADA3-E962981BE178}" destId="{AF57EEE3-DEA1-4D15-856D-159FF413EFA0}" srcOrd="1" destOrd="0" presId="urn:microsoft.com/office/officeart/2005/8/layout/vList5"/>
    <dgm:cxn modelId="{B5AD5365-E8FF-4B68-9967-F93E8DA6CF76}" type="presParOf" srcId="{A59D230F-D6D9-4FDB-ADA3-E962981BE178}" destId="{596E1AB4-21B4-4739-ACFB-378A02E9F060}" srcOrd="2" destOrd="0" presId="urn:microsoft.com/office/officeart/2005/8/layout/vList5"/>
    <dgm:cxn modelId="{AD95CF21-7C20-47B4-B42D-D23956571291}" type="presParOf" srcId="{596E1AB4-21B4-4739-ACFB-378A02E9F060}" destId="{F0BD01A7-716D-479E-9092-B4054A23D0D0}" srcOrd="0" destOrd="0" presId="urn:microsoft.com/office/officeart/2005/8/layout/vList5"/>
    <dgm:cxn modelId="{16700E36-4172-4A8F-8C1B-0BF84DC5D551}" type="presParOf" srcId="{596E1AB4-21B4-4739-ACFB-378A02E9F060}" destId="{535EC99E-043D-4DA0-86F9-A7C455FFEF91}" srcOrd="1" destOrd="0" presId="urn:microsoft.com/office/officeart/2005/8/layout/vList5"/>
    <dgm:cxn modelId="{64DC1E93-5F00-42B4-AE0C-D8C0DB00B38F}" type="presParOf" srcId="{A59D230F-D6D9-4FDB-ADA3-E962981BE178}" destId="{C6543E14-2887-4B1F-812A-F56885CC7FE0}" srcOrd="3" destOrd="0" presId="urn:microsoft.com/office/officeart/2005/8/layout/vList5"/>
    <dgm:cxn modelId="{F3149C9C-FF12-49AC-BC68-4B70960830A8}" type="presParOf" srcId="{A59D230F-D6D9-4FDB-ADA3-E962981BE178}" destId="{A8BAAD80-B809-409C-8ADD-BB5CEF21524C}" srcOrd="4" destOrd="0" presId="urn:microsoft.com/office/officeart/2005/8/layout/vList5"/>
    <dgm:cxn modelId="{5BCF06FA-D3DE-485B-A7C6-ECA2DAF19A4A}" type="presParOf" srcId="{A8BAAD80-B809-409C-8ADD-BB5CEF21524C}" destId="{381C683D-6839-418F-9960-4146FA1D63EA}" srcOrd="0" destOrd="0" presId="urn:microsoft.com/office/officeart/2005/8/layout/vList5"/>
    <dgm:cxn modelId="{113B7913-DEC4-436C-9DF4-FA7DF7B49A3A}" type="presParOf" srcId="{A8BAAD80-B809-409C-8ADD-BB5CEF21524C}" destId="{50F2B6F0-42A9-4AEB-9C05-701D53077514}" srcOrd="1" destOrd="0" presId="urn:microsoft.com/office/officeart/2005/8/layout/vList5"/>
    <dgm:cxn modelId="{AD359F52-1F5F-4BCD-8FC6-D92B3CE41AA2}" type="presParOf" srcId="{A59D230F-D6D9-4FDB-ADA3-E962981BE178}" destId="{FB9C24C9-B27A-440A-8380-1C398D6BE616}" srcOrd="5" destOrd="0" presId="urn:microsoft.com/office/officeart/2005/8/layout/vList5"/>
    <dgm:cxn modelId="{6329663A-EE00-4539-B412-53717B31F16A}" type="presParOf" srcId="{A59D230F-D6D9-4FDB-ADA3-E962981BE178}" destId="{813220A1-B126-4ED1-A16C-F2D4FDC234FD}" srcOrd="6" destOrd="0" presId="urn:microsoft.com/office/officeart/2005/8/layout/vList5"/>
    <dgm:cxn modelId="{F996ED4B-7914-442E-9312-086BE4EBB6C3}" type="presParOf" srcId="{813220A1-B126-4ED1-A16C-F2D4FDC234FD}" destId="{04E0436B-16F5-475E-A853-BBD92BDEC179}" srcOrd="0" destOrd="0" presId="urn:microsoft.com/office/officeart/2005/8/layout/vList5"/>
    <dgm:cxn modelId="{9031EA08-3973-488E-BBE2-BBF230062F8F}" type="presParOf" srcId="{813220A1-B126-4ED1-A16C-F2D4FDC234FD}" destId="{2020E08E-22CE-43B3-AFDC-AAD09D3F0A59}" srcOrd="1" destOrd="0" presId="urn:microsoft.com/office/officeart/2005/8/layout/vList5"/>
    <dgm:cxn modelId="{97A2EB6E-CB7A-460B-875F-B66D80B7BA84}" type="presParOf" srcId="{A59D230F-D6D9-4FDB-ADA3-E962981BE178}" destId="{8DECE57B-180B-4B18-909E-18CD5F33746A}" srcOrd="7" destOrd="0" presId="urn:microsoft.com/office/officeart/2005/8/layout/vList5"/>
    <dgm:cxn modelId="{F2BAAC16-35B4-4D7F-8FEA-F6C1754E2A13}" type="presParOf" srcId="{A59D230F-D6D9-4FDB-ADA3-E962981BE178}" destId="{35A2EAEC-A611-4E4C-96FF-FC91FFF32F4C}" srcOrd="8" destOrd="0" presId="urn:microsoft.com/office/officeart/2005/8/layout/vList5"/>
    <dgm:cxn modelId="{5C35E573-D139-455F-9A92-8E645E53F3E2}" type="presParOf" srcId="{35A2EAEC-A611-4E4C-96FF-FC91FFF32F4C}" destId="{4B9C013F-9EBD-4883-B833-B398E1429D9B}" srcOrd="0" destOrd="0" presId="urn:microsoft.com/office/officeart/2005/8/layout/vList5"/>
    <dgm:cxn modelId="{46C3FAA0-4126-4D4E-A9A1-9EDB32D46A39}" type="presParOf" srcId="{35A2EAEC-A611-4E4C-96FF-FC91FFF32F4C}" destId="{543FB324-0008-4176-89FA-E79D3B53E0C5}" srcOrd="1" destOrd="0" presId="urn:microsoft.com/office/officeart/2005/8/layout/vList5"/>
    <dgm:cxn modelId="{51609BCA-32C4-438B-AA15-30CD4A4EC3FD}" type="presParOf" srcId="{A59D230F-D6D9-4FDB-ADA3-E962981BE178}" destId="{2174733F-8A3E-4C82-8D89-8F1F0D3600CA}" srcOrd="9" destOrd="0" presId="urn:microsoft.com/office/officeart/2005/8/layout/vList5"/>
    <dgm:cxn modelId="{AEAD003A-BF4A-4675-8F53-3E6A3458ACED}" type="presParOf" srcId="{A59D230F-D6D9-4FDB-ADA3-E962981BE178}" destId="{CB154572-20B2-467C-9FC8-5ED3E706EF03}" srcOrd="10" destOrd="0" presId="urn:microsoft.com/office/officeart/2005/8/layout/vList5"/>
    <dgm:cxn modelId="{34941F1A-BD8C-48F9-8EE7-31B402EE8514}" type="presParOf" srcId="{CB154572-20B2-467C-9FC8-5ED3E706EF03}" destId="{9CB94048-9249-4E51-8C8D-A30B83060D41}" srcOrd="0" destOrd="0" presId="urn:microsoft.com/office/officeart/2005/8/layout/vList5"/>
    <dgm:cxn modelId="{A2B2F9B4-DDDB-4AD9-9A94-E57F7A8DE7AD}" type="presParOf" srcId="{CB154572-20B2-467C-9FC8-5ED3E706EF03}" destId="{77EEAAD9-D2EA-4584-9BBA-2BDA26767E1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705476-CBEA-4C4C-9C37-388D830141DA}" type="doc">
      <dgm:prSet loTypeId="urn:microsoft.com/office/officeart/2005/8/layout/radial6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PE"/>
        </a:p>
      </dgm:t>
    </dgm:pt>
    <dgm:pt modelId="{1EE40A29-8D86-4907-B35A-F2FEF923C0AF}">
      <dgm:prSet phldrT="[Texto]" custT="1"/>
      <dgm:spPr>
        <a:solidFill>
          <a:schemeClr val="bg1">
            <a:lumMod val="85000"/>
          </a:schemeClr>
        </a:solidFill>
        <a:effectLst>
          <a:outerShdw blurRad="50800" dist="50800" dir="5400000" algn="ctr" rotWithShape="0">
            <a:srgbClr val="76B531"/>
          </a:outerShdw>
        </a:effectLst>
      </dgm:spPr>
      <dgm:t>
        <a:bodyPr lIns="0" rIns="0"/>
        <a:lstStyle/>
        <a:p>
          <a:r>
            <a:rPr lang="es-PE" sz="1150" b="1" dirty="0" smtClean="0">
              <a:solidFill>
                <a:srgbClr val="76B531"/>
              </a:solidFill>
              <a:latin typeface="+mn-lt"/>
            </a:rPr>
            <a:t>Gestión de Residuos Sólidos</a:t>
          </a:r>
          <a:endParaRPr lang="es-PE" sz="1150" b="1" dirty="0">
            <a:solidFill>
              <a:srgbClr val="76B531"/>
            </a:solidFill>
            <a:latin typeface="+mn-lt"/>
          </a:endParaRPr>
        </a:p>
      </dgm:t>
    </dgm:pt>
    <dgm:pt modelId="{78BD6A85-6A26-415F-BB8A-225FE284A6A3}" type="parTrans" cxnId="{75D824FA-4032-4541-A095-FAF29EA9A1C7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47D0BC98-5E5A-4E9B-B262-0A4ACF3CEB8A}" type="sibTrans" cxnId="{75D824FA-4032-4541-A095-FAF29EA9A1C7}">
      <dgm:prSet/>
      <dgm:spPr>
        <a:solidFill>
          <a:schemeClr val="accent3"/>
        </a:solidFill>
      </dgm:spPr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AEAC0D74-7E2F-4F75-90EE-80E1605BF720}">
      <dgm:prSet phldrT="[Texto]" custT="1"/>
      <dgm:spPr>
        <a:solidFill>
          <a:schemeClr val="bg1">
            <a:lumMod val="85000"/>
          </a:schemeClr>
        </a:solidFill>
        <a:effectLst>
          <a:outerShdw blurRad="50800" dist="50800" dir="5400000" algn="ctr" rotWithShape="0">
            <a:srgbClr val="3D0B6F"/>
          </a:outerShdw>
        </a:effectLst>
      </dgm:spPr>
      <dgm:t>
        <a:bodyPr lIns="0" rIns="0"/>
        <a:lstStyle/>
        <a:p>
          <a:r>
            <a:rPr lang="es-PE" sz="1100" b="1" dirty="0" smtClean="0">
              <a:solidFill>
                <a:srgbClr val="3D0B6F"/>
              </a:solidFill>
              <a:latin typeface="+mn-lt"/>
            </a:rPr>
            <a:t>Simplificación Administrativa / Clima de Negocios</a:t>
          </a:r>
          <a:endParaRPr lang="es-PE" sz="1100" b="1" dirty="0">
            <a:solidFill>
              <a:srgbClr val="3D0B6F"/>
            </a:solidFill>
            <a:latin typeface="+mn-lt"/>
          </a:endParaRPr>
        </a:p>
      </dgm:t>
    </dgm:pt>
    <dgm:pt modelId="{3679DF52-7A39-4B4F-BED1-74AD930B2D37}" type="parTrans" cxnId="{AE1C6145-ADA5-48DE-B93B-EE418D804915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ABC62E19-EE64-4E25-AA01-2F1C547EB4FA}" type="sibTrans" cxnId="{AE1C6145-ADA5-48DE-B93B-EE418D804915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E6E77E0B-3C48-4EB7-AF16-758CFD584F74}">
      <dgm:prSet phldrT="[Texto]" custT="1"/>
      <dgm:spPr>
        <a:solidFill>
          <a:schemeClr val="bg1">
            <a:lumMod val="85000"/>
          </a:schemeClr>
        </a:solidFill>
        <a:effectLst>
          <a:outerShdw blurRad="50800" dist="50800" dir="5400000" algn="ctr" rotWithShape="0">
            <a:srgbClr val="3D0B6F"/>
          </a:outerShdw>
        </a:effectLst>
      </dgm:spPr>
      <dgm:t>
        <a:bodyPr lIns="0" rIns="0"/>
        <a:lstStyle/>
        <a:p>
          <a:r>
            <a:rPr lang="es-PE" sz="1100" b="1" dirty="0" smtClean="0">
              <a:solidFill>
                <a:srgbClr val="3D0B6F"/>
              </a:solidFill>
              <a:latin typeface="+mn-lt"/>
            </a:rPr>
            <a:t>Autosostenibilidad Fiscal</a:t>
          </a:r>
          <a:endParaRPr lang="es-PE" sz="1100" b="1" dirty="0">
            <a:solidFill>
              <a:srgbClr val="3D0B6F"/>
            </a:solidFill>
            <a:latin typeface="+mn-lt"/>
          </a:endParaRPr>
        </a:p>
      </dgm:t>
    </dgm:pt>
    <dgm:pt modelId="{3EE7B5CC-2640-44D3-B4EA-D53DD1A321AE}" type="parTrans" cxnId="{A3773780-22FD-4D44-A2AB-629B44399C1C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2B3AC5CD-F9F9-431C-861F-70901AFB3DA1}" type="sibTrans" cxnId="{A3773780-22FD-4D44-A2AB-629B44399C1C}">
      <dgm:prSet/>
      <dgm:spPr>
        <a:solidFill>
          <a:schemeClr val="accent4"/>
        </a:solidFill>
      </dgm:spPr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4E5AF699-DFE7-4AB8-AD5B-4ACF669E8065}">
      <dgm:prSet phldrT="[Texto]" custT="1"/>
      <dgm:spPr>
        <a:solidFill>
          <a:schemeClr val="bg1">
            <a:lumMod val="85000"/>
          </a:schemeClr>
        </a:solidFill>
        <a:effectLst>
          <a:outerShdw blurRad="50800" dist="50800" dir="5400000" algn="ctr" rotWithShape="0">
            <a:srgbClr val="3D0B6F"/>
          </a:outerShdw>
        </a:effectLst>
      </dgm:spPr>
      <dgm:t>
        <a:bodyPr lIns="0" rIns="0"/>
        <a:lstStyle/>
        <a:p>
          <a:r>
            <a:rPr lang="es-PE" sz="1150" b="1" dirty="0" smtClean="0">
              <a:solidFill>
                <a:srgbClr val="3D0B6F"/>
              </a:solidFill>
              <a:latin typeface="+mn-lt"/>
            </a:rPr>
            <a:t>Inversión en Infraestructura Básica</a:t>
          </a:r>
          <a:endParaRPr lang="es-PE" sz="1150" b="1" dirty="0">
            <a:solidFill>
              <a:srgbClr val="3D0B6F"/>
            </a:solidFill>
            <a:latin typeface="+mn-lt"/>
          </a:endParaRPr>
        </a:p>
      </dgm:t>
    </dgm:pt>
    <dgm:pt modelId="{1D94426F-E072-4414-8C1E-B2EB8B96F309}" type="parTrans" cxnId="{D99CC4B8-B582-4D35-94D6-38DDE88DE5E5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EFC6E935-7158-483E-BB52-213BD7CC9C9A}" type="sibTrans" cxnId="{D99CC4B8-B582-4D35-94D6-38DDE88DE5E5}">
      <dgm:prSet/>
      <dgm:spPr>
        <a:solidFill>
          <a:schemeClr val="accent4"/>
        </a:solidFill>
      </dgm:spPr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21F85FED-6217-4E74-AADB-CEF4319A4E38}">
      <dgm:prSet phldrT="[Texto]" custT="1"/>
      <dgm:spPr>
        <a:solidFill>
          <a:schemeClr val="bg1">
            <a:lumMod val="85000"/>
          </a:schemeClr>
        </a:solidFill>
        <a:effectLst>
          <a:outerShdw blurRad="50800" dist="50800" dir="5400000" algn="ctr" rotWithShape="0">
            <a:srgbClr val="990033"/>
          </a:outerShdw>
        </a:effectLst>
      </dgm:spPr>
      <dgm:t>
        <a:bodyPr lIns="0" rIns="0"/>
        <a:lstStyle/>
        <a:p>
          <a:r>
            <a:rPr lang="es-PE" sz="1150" b="1" dirty="0" smtClean="0">
              <a:solidFill>
                <a:srgbClr val="990033"/>
              </a:solidFill>
              <a:latin typeface="+mn-lt"/>
            </a:rPr>
            <a:t>Alimentación Escolar</a:t>
          </a:r>
          <a:endParaRPr lang="es-PE" sz="1150" b="1" dirty="0">
            <a:solidFill>
              <a:srgbClr val="990033"/>
            </a:solidFill>
            <a:latin typeface="+mn-lt"/>
          </a:endParaRPr>
        </a:p>
      </dgm:t>
    </dgm:pt>
    <dgm:pt modelId="{6838C637-C4DF-424F-A1E0-70B38D347357}" type="parTrans" cxnId="{BF824924-CFEE-4950-9587-975EF32FD5E8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95E79103-A323-4DF0-9F31-D8D5B29C0A1E}" type="sibTrans" cxnId="{BF824924-CFEE-4950-9587-975EF32FD5E8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75D3F767-A55E-4400-8BF3-88F4B1F27AC2}">
      <dgm:prSet phldrT="[Texto]" custT="1"/>
      <dgm:spPr>
        <a:solidFill>
          <a:schemeClr val="bg1">
            <a:lumMod val="85000"/>
          </a:schemeClr>
        </a:solidFill>
        <a:effectLst>
          <a:outerShdw blurRad="50800" dist="50800" dir="5400000" algn="ctr" rotWithShape="0">
            <a:srgbClr val="F89F56"/>
          </a:outerShdw>
        </a:effectLst>
      </dgm:spPr>
      <dgm:t>
        <a:bodyPr lIns="0" rIns="0"/>
        <a:lstStyle/>
        <a:p>
          <a:r>
            <a:rPr lang="es-PE" sz="1150" b="1" dirty="0" smtClean="0">
              <a:solidFill>
                <a:srgbClr val="F78E37"/>
              </a:solidFill>
              <a:latin typeface="+mn-lt"/>
            </a:rPr>
            <a:t>Gestión de Riesgos de Desastres</a:t>
          </a:r>
          <a:endParaRPr lang="es-PE" sz="1150" b="1" dirty="0">
            <a:solidFill>
              <a:srgbClr val="F78E37"/>
            </a:solidFill>
            <a:latin typeface="+mn-lt"/>
          </a:endParaRPr>
        </a:p>
      </dgm:t>
    </dgm:pt>
    <dgm:pt modelId="{0A5E71F4-24A7-426D-9C38-54F1B41A8FA6}" type="parTrans" cxnId="{04521BA7-8567-4AFE-B9F2-8C822B7685E5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04BD386D-2179-4561-8FBC-6B024C8609FD}" type="sibTrans" cxnId="{04521BA7-8567-4AFE-B9F2-8C822B7685E5}">
      <dgm:prSet/>
      <dgm:spPr>
        <a:solidFill>
          <a:schemeClr val="accent6"/>
        </a:solidFill>
      </dgm:spPr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206DB6D1-EDCC-4503-BAC4-CF0E678F1880}">
      <dgm:prSet phldrT="[Texto]" custT="1"/>
      <dgm:spPr>
        <a:solidFill>
          <a:schemeClr val="bg1">
            <a:lumMod val="85000"/>
          </a:schemeClr>
        </a:solidFill>
        <a:effectLst>
          <a:outerShdw blurRad="50800" dist="50800" dir="5400000" algn="ctr" rotWithShape="0">
            <a:srgbClr val="990033"/>
          </a:outerShdw>
        </a:effectLst>
      </dgm:spPr>
      <dgm:t>
        <a:bodyPr lIns="0" rIns="0"/>
        <a:lstStyle/>
        <a:p>
          <a:r>
            <a:rPr lang="es-PE" sz="1150" b="1" dirty="0" smtClean="0">
              <a:solidFill>
                <a:srgbClr val="990033"/>
              </a:solidFill>
              <a:latin typeface="+mn-lt"/>
            </a:rPr>
            <a:t>Mejora del Gasto Social</a:t>
          </a:r>
          <a:endParaRPr lang="es-PE" sz="1150" b="1" dirty="0">
            <a:solidFill>
              <a:srgbClr val="990033"/>
            </a:solidFill>
            <a:latin typeface="+mn-lt"/>
          </a:endParaRPr>
        </a:p>
      </dgm:t>
    </dgm:pt>
    <dgm:pt modelId="{B6073DF2-9910-467F-96F9-238C40429772}" type="parTrans" cxnId="{06FC8675-9E1C-4D75-8E25-6974C766B724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7C7215D8-5B38-4459-A329-5319203E8C06}" type="sibTrans" cxnId="{06FC8675-9E1C-4D75-8E25-6974C766B724}">
      <dgm:prSet/>
      <dgm:spPr>
        <a:solidFill>
          <a:schemeClr val="accent2"/>
        </a:solidFill>
      </dgm:spPr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A53A9440-7E3A-4130-823B-F427204E641A}">
      <dgm:prSet phldrT="[Texto]" custT="1"/>
      <dgm:spPr>
        <a:solidFill>
          <a:schemeClr val="bg1">
            <a:lumMod val="85000"/>
          </a:schemeClr>
        </a:solidFill>
        <a:effectLst>
          <a:outerShdw blurRad="50800" dist="50800" dir="5400000" algn="ctr" rotWithShape="0">
            <a:srgbClr val="002B82"/>
          </a:outerShdw>
        </a:effectLst>
      </dgm:spPr>
      <dgm:t>
        <a:bodyPr lIns="0" rIns="0"/>
        <a:lstStyle/>
        <a:p>
          <a:r>
            <a:rPr lang="es-PE" sz="1000" b="1" dirty="0" smtClean="0">
              <a:solidFill>
                <a:srgbClr val="002B82"/>
              </a:solidFill>
              <a:latin typeface="+mj-lt"/>
            </a:rPr>
            <a:t>Reducción de la Desnutrición Crónica Infantil</a:t>
          </a:r>
          <a:endParaRPr lang="es-PE" sz="1000" b="1" dirty="0">
            <a:solidFill>
              <a:srgbClr val="002B82"/>
            </a:solidFill>
            <a:latin typeface="+mj-lt"/>
          </a:endParaRPr>
        </a:p>
      </dgm:t>
    </dgm:pt>
    <dgm:pt modelId="{8FEE2786-EE5B-4E43-BCD7-FCBE0F9D398F}" type="parTrans" cxnId="{182E7BDD-4879-4CE9-8508-AE7B63014726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0292D063-C2F8-46B9-B3A0-BFCB2E9B4A73}" type="sibTrans" cxnId="{182E7BDD-4879-4CE9-8508-AE7B63014726}">
      <dgm:prSet/>
      <dgm:spPr>
        <a:solidFill>
          <a:schemeClr val="accent1"/>
        </a:solidFill>
      </dgm:spPr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8B16AC66-5EF8-480D-93E7-5979BFBC2BE5}">
      <dgm:prSet phldrT="[Texto]" custT="1"/>
      <dgm:spPr>
        <a:noFill/>
        <a:ln>
          <a:noFill/>
        </a:ln>
      </dgm:spPr>
      <dgm:t>
        <a:bodyPr/>
        <a:lstStyle/>
        <a:p>
          <a:r>
            <a:rPr lang="es-PE" sz="2600" b="0" dirty="0" smtClean="0">
              <a:solidFill>
                <a:srgbClr val="0070C0"/>
              </a:solidFill>
              <a:latin typeface="Baskerville Old Face" pitchFamily="18" charset="0"/>
            </a:rPr>
            <a:t>Plan de </a:t>
          </a:r>
          <a:r>
            <a:rPr lang="es-PE" sz="2600" b="1" dirty="0" smtClean="0">
              <a:solidFill>
                <a:srgbClr val="0070C0"/>
              </a:solidFill>
              <a:latin typeface="Baskerville Old Face" pitchFamily="18" charset="0"/>
            </a:rPr>
            <a:t>Incentivos Municipales</a:t>
          </a:r>
          <a:endParaRPr lang="es-PE" sz="2600" b="1" dirty="0">
            <a:solidFill>
              <a:srgbClr val="0070C0"/>
            </a:solidFill>
            <a:latin typeface="Baskerville Old Face" pitchFamily="18" charset="0"/>
          </a:endParaRPr>
        </a:p>
      </dgm:t>
    </dgm:pt>
    <dgm:pt modelId="{E8E25F8E-7ECB-4D73-BC9C-70A2B96A4668}" type="parTrans" cxnId="{83DDC2C2-62D3-4D12-B88A-73D68431E02C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D35FE22A-86D2-4485-8C38-DA8DAFE54C3E}" type="sibTrans" cxnId="{83DDC2C2-62D3-4D12-B88A-73D68431E02C}">
      <dgm:prSet/>
      <dgm:spPr/>
      <dgm:t>
        <a:bodyPr/>
        <a:lstStyle/>
        <a:p>
          <a:endParaRPr lang="es-PE">
            <a:latin typeface="Gill Sans MT" panose="020B0502020104020203" pitchFamily="34" charset="0"/>
          </a:endParaRPr>
        </a:p>
      </dgm:t>
    </dgm:pt>
    <dgm:pt modelId="{34D2205B-700C-4E34-B24F-EB7DA11AFA08}" type="pres">
      <dgm:prSet presAssocID="{2B705476-CBEA-4C4C-9C37-388D830141D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75CEB3-BA72-4E65-B282-A812FA627AEA}" type="pres">
      <dgm:prSet presAssocID="{8B16AC66-5EF8-480D-93E7-5979BFBC2BE5}" presName="centerShape" presStyleLbl="node0" presStyleIdx="0" presStyleCnt="1" custScaleX="170673" custScaleY="117461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FD2BEE6-3637-4F09-8AD9-C9F4CA52A2EB}" type="pres">
      <dgm:prSet presAssocID="{1EE40A29-8D86-4907-B35A-F2FEF923C0AF}" presName="node" presStyleLbl="node1" presStyleIdx="0" presStyleCnt="8" custScaleX="125050" custScaleY="673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9D46499F-B8CA-4BB3-A0A2-C8A9A98E6DA7}" type="pres">
      <dgm:prSet presAssocID="{1EE40A29-8D86-4907-B35A-F2FEF923C0AF}" presName="dummy" presStyleCnt="0"/>
      <dgm:spPr/>
    </dgm:pt>
    <dgm:pt modelId="{E18ADD35-E0B8-44D4-94D0-58CF19C257EB}" type="pres">
      <dgm:prSet presAssocID="{47D0BC98-5E5A-4E9B-B262-0A4ACF3CEB8A}" presName="sibTrans" presStyleLbl="sibTrans2D1" presStyleIdx="0" presStyleCnt="8"/>
      <dgm:spPr/>
      <dgm:t>
        <a:bodyPr/>
        <a:lstStyle/>
        <a:p>
          <a:endParaRPr lang="en-US"/>
        </a:p>
      </dgm:t>
    </dgm:pt>
    <dgm:pt modelId="{910B7CEC-91B4-44D9-9EA3-2D28F0A4EE8E}" type="pres">
      <dgm:prSet presAssocID="{75D3F767-A55E-4400-8BF3-88F4B1F27AC2}" presName="node" presStyleLbl="node1" presStyleIdx="1" presStyleCnt="8" custScaleX="125050" custScaleY="673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DE7A6B28-1AD1-47D4-A966-91AE3F7985D1}" type="pres">
      <dgm:prSet presAssocID="{75D3F767-A55E-4400-8BF3-88F4B1F27AC2}" presName="dummy" presStyleCnt="0"/>
      <dgm:spPr/>
    </dgm:pt>
    <dgm:pt modelId="{2AD9127D-E1CF-4BCA-92C2-6DD036B2B360}" type="pres">
      <dgm:prSet presAssocID="{04BD386D-2179-4561-8FBC-6B024C8609FD}" presName="sibTrans" presStyleLbl="sibTrans2D1" presStyleIdx="1" presStyleCnt="8"/>
      <dgm:spPr/>
      <dgm:t>
        <a:bodyPr/>
        <a:lstStyle/>
        <a:p>
          <a:endParaRPr lang="en-US"/>
        </a:p>
      </dgm:t>
    </dgm:pt>
    <dgm:pt modelId="{DDA713FB-5B27-4CEB-875F-63623EBDC4A9}" type="pres">
      <dgm:prSet presAssocID="{AEAC0D74-7E2F-4F75-90EE-80E1605BF720}" presName="node" presStyleLbl="node1" presStyleIdx="2" presStyleCnt="8" custScaleX="125050" custScaleY="673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F6E9E55F-AC20-498C-A618-0658E9FF718E}" type="pres">
      <dgm:prSet presAssocID="{AEAC0D74-7E2F-4F75-90EE-80E1605BF720}" presName="dummy" presStyleCnt="0"/>
      <dgm:spPr/>
    </dgm:pt>
    <dgm:pt modelId="{3A6EB401-6B7D-467F-A4C0-A6262C8DFF2F}" type="pres">
      <dgm:prSet presAssocID="{ABC62E19-EE64-4E25-AA01-2F1C547EB4FA}" presName="sibTrans" presStyleLbl="sibTrans2D1" presStyleIdx="2" presStyleCnt="8"/>
      <dgm:spPr/>
      <dgm:t>
        <a:bodyPr/>
        <a:lstStyle/>
        <a:p>
          <a:endParaRPr lang="en-US"/>
        </a:p>
      </dgm:t>
    </dgm:pt>
    <dgm:pt modelId="{0DA13961-C467-4050-B3D9-3B20EFC058CA}" type="pres">
      <dgm:prSet presAssocID="{E6E77E0B-3C48-4EB7-AF16-758CFD584F74}" presName="node" presStyleLbl="node1" presStyleIdx="3" presStyleCnt="8" custScaleX="137017" custScaleY="67332" custRadScaleRad="100039" custRadScaleInc="-4102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B64E9A1D-CEE4-46D3-A49E-A7480E411C8D}" type="pres">
      <dgm:prSet presAssocID="{E6E77E0B-3C48-4EB7-AF16-758CFD584F74}" presName="dummy" presStyleCnt="0"/>
      <dgm:spPr/>
    </dgm:pt>
    <dgm:pt modelId="{B4E3D7A1-0963-4D7D-96B9-B1E1F5F2D4F7}" type="pres">
      <dgm:prSet presAssocID="{2B3AC5CD-F9F9-431C-861F-70901AFB3DA1}" presName="sibTrans" presStyleLbl="sibTrans2D1" presStyleIdx="3" presStyleCnt="8"/>
      <dgm:spPr/>
      <dgm:t>
        <a:bodyPr/>
        <a:lstStyle/>
        <a:p>
          <a:endParaRPr lang="en-US"/>
        </a:p>
      </dgm:t>
    </dgm:pt>
    <dgm:pt modelId="{ECC31A6C-0260-4C42-81A4-6A1EB7593DF5}" type="pres">
      <dgm:prSet presAssocID="{4E5AF699-DFE7-4AB8-AD5B-4ACF669E8065}" presName="node" presStyleLbl="node1" presStyleIdx="4" presStyleCnt="8" custScaleX="125050" custScaleY="673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2EA5F685-6C32-42D3-A3EE-8E81630D19C4}" type="pres">
      <dgm:prSet presAssocID="{4E5AF699-DFE7-4AB8-AD5B-4ACF669E8065}" presName="dummy" presStyleCnt="0"/>
      <dgm:spPr/>
    </dgm:pt>
    <dgm:pt modelId="{5DB90445-542D-46D2-B2E5-4D8903B575AD}" type="pres">
      <dgm:prSet presAssocID="{EFC6E935-7158-483E-BB52-213BD7CC9C9A}" presName="sibTrans" presStyleLbl="sibTrans2D1" presStyleIdx="4" presStyleCnt="8"/>
      <dgm:spPr/>
      <dgm:t>
        <a:bodyPr/>
        <a:lstStyle/>
        <a:p>
          <a:endParaRPr lang="en-US"/>
        </a:p>
      </dgm:t>
    </dgm:pt>
    <dgm:pt modelId="{096F88B7-8AC9-446B-86DB-D5A7F8417052}" type="pres">
      <dgm:prSet presAssocID="{21F85FED-6217-4E74-AADB-CEF4319A4E38}" presName="node" presStyleLbl="node1" presStyleIdx="5" presStyleCnt="8" custScaleX="125050" custScaleY="673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320130FA-F907-4411-916A-05A4CA16DE12}" type="pres">
      <dgm:prSet presAssocID="{21F85FED-6217-4E74-AADB-CEF4319A4E38}" presName="dummy" presStyleCnt="0"/>
      <dgm:spPr/>
    </dgm:pt>
    <dgm:pt modelId="{0512A5DA-6CC2-403B-AB14-AF9FB76C152B}" type="pres">
      <dgm:prSet presAssocID="{95E79103-A323-4DF0-9F31-D8D5B29C0A1E}" presName="sibTrans" presStyleLbl="sibTrans2D1" presStyleIdx="5" presStyleCnt="8"/>
      <dgm:spPr/>
      <dgm:t>
        <a:bodyPr/>
        <a:lstStyle/>
        <a:p>
          <a:endParaRPr lang="en-US"/>
        </a:p>
      </dgm:t>
    </dgm:pt>
    <dgm:pt modelId="{33B19DF5-4EFF-4698-BF06-4822C18C0ED7}" type="pres">
      <dgm:prSet presAssocID="{206DB6D1-EDCC-4503-BAC4-CF0E678F1880}" presName="node" presStyleLbl="node1" presStyleIdx="6" presStyleCnt="8" custScaleX="125050" custScaleY="673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61828AF1-0EA6-4F56-ADA7-7C54F39F39DB}" type="pres">
      <dgm:prSet presAssocID="{206DB6D1-EDCC-4503-BAC4-CF0E678F1880}" presName="dummy" presStyleCnt="0"/>
      <dgm:spPr/>
    </dgm:pt>
    <dgm:pt modelId="{E518CE3B-0061-4306-9D0E-D2E524752C8C}" type="pres">
      <dgm:prSet presAssocID="{7C7215D8-5B38-4459-A329-5319203E8C06}" presName="sibTrans" presStyleLbl="sibTrans2D1" presStyleIdx="6" presStyleCnt="8"/>
      <dgm:spPr/>
      <dgm:t>
        <a:bodyPr/>
        <a:lstStyle/>
        <a:p>
          <a:endParaRPr lang="en-US"/>
        </a:p>
      </dgm:t>
    </dgm:pt>
    <dgm:pt modelId="{4C88ED06-F0BD-49C0-8025-E6CA10265922}" type="pres">
      <dgm:prSet presAssocID="{A53A9440-7E3A-4130-823B-F427204E641A}" presName="node" presStyleLbl="node1" presStyleIdx="7" presStyleCnt="8" custScaleX="125050" custScaleY="673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D5E124E7-2E62-4FDF-B305-2A6DE21E269C}" type="pres">
      <dgm:prSet presAssocID="{A53A9440-7E3A-4130-823B-F427204E641A}" presName="dummy" presStyleCnt="0"/>
      <dgm:spPr/>
    </dgm:pt>
    <dgm:pt modelId="{C6CA24A0-ADD1-43DD-B65C-2D6A09199A82}" type="pres">
      <dgm:prSet presAssocID="{0292D063-C2F8-46B9-B3A0-BFCB2E9B4A73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3DA87DEF-D6CE-4BAE-A7BD-A29C403456EB}" type="presOf" srcId="{95E79103-A323-4DF0-9F31-D8D5B29C0A1E}" destId="{0512A5DA-6CC2-403B-AB14-AF9FB76C152B}" srcOrd="0" destOrd="0" presId="urn:microsoft.com/office/officeart/2005/8/layout/radial6"/>
    <dgm:cxn modelId="{75D824FA-4032-4541-A095-FAF29EA9A1C7}" srcId="{8B16AC66-5EF8-480D-93E7-5979BFBC2BE5}" destId="{1EE40A29-8D86-4907-B35A-F2FEF923C0AF}" srcOrd="0" destOrd="0" parTransId="{78BD6A85-6A26-415F-BB8A-225FE284A6A3}" sibTransId="{47D0BC98-5E5A-4E9B-B262-0A4ACF3CEB8A}"/>
    <dgm:cxn modelId="{AE1C6145-ADA5-48DE-B93B-EE418D804915}" srcId="{8B16AC66-5EF8-480D-93E7-5979BFBC2BE5}" destId="{AEAC0D74-7E2F-4F75-90EE-80E1605BF720}" srcOrd="2" destOrd="0" parTransId="{3679DF52-7A39-4B4F-BED1-74AD930B2D37}" sibTransId="{ABC62E19-EE64-4E25-AA01-2F1C547EB4FA}"/>
    <dgm:cxn modelId="{4EA6C9FE-7934-4FB6-B083-86A3E3E34CD5}" type="presOf" srcId="{1EE40A29-8D86-4907-B35A-F2FEF923C0AF}" destId="{5FD2BEE6-3637-4F09-8AD9-C9F4CA52A2EB}" srcOrd="0" destOrd="0" presId="urn:microsoft.com/office/officeart/2005/8/layout/radial6"/>
    <dgm:cxn modelId="{7EBC12A3-6A75-4CAD-BF7F-B86016694C85}" type="presOf" srcId="{8B16AC66-5EF8-480D-93E7-5979BFBC2BE5}" destId="{8975CEB3-BA72-4E65-B282-A812FA627AEA}" srcOrd="0" destOrd="0" presId="urn:microsoft.com/office/officeart/2005/8/layout/radial6"/>
    <dgm:cxn modelId="{CE029991-A6E2-4F6E-AB6A-3BDA860CEC50}" type="presOf" srcId="{04BD386D-2179-4561-8FBC-6B024C8609FD}" destId="{2AD9127D-E1CF-4BCA-92C2-6DD036B2B360}" srcOrd="0" destOrd="0" presId="urn:microsoft.com/office/officeart/2005/8/layout/radial6"/>
    <dgm:cxn modelId="{4C69306A-3A39-4430-B822-82A1D7E8A9E1}" type="presOf" srcId="{75D3F767-A55E-4400-8BF3-88F4B1F27AC2}" destId="{910B7CEC-91B4-44D9-9EA3-2D28F0A4EE8E}" srcOrd="0" destOrd="0" presId="urn:microsoft.com/office/officeart/2005/8/layout/radial6"/>
    <dgm:cxn modelId="{ED9C676D-E63F-4373-836B-048FA2C551B5}" type="presOf" srcId="{A53A9440-7E3A-4130-823B-F427204E641A}" destId="{4C88ED06-F0BD-49C0-8025-E6CA10265922}" srcOrd="0" destOrd="0" presId="urn:microsoft.com/office/officeart/2005/8/layout/radial6"/>
    <dgm:cxn modelId="{182E7BDD-4879-4CE9-8508-AE7B63014726}" srcId="{8B16AC66-5EF8-480D-93E7-5979BFBC2BE5}" destId="{A53A9440-7E3A-4130-823B-F427204E641A}" srcOrd="7" destOrd="0" parTransId="{8FEE2786-EE5B-4E43-BCD7-FCBE0F9D398F}" sibTransId="{0292D063-C2F8-46B9-B3A0-BFCB2E9B4A73}"/>
    <dgm:cxn modelId="{9C45FDFE-8B38-455C-BCE7-5EB1ADF806DB}" type="presOf" srcId="{0292D063-C2F8-46B9-B3A0-BFCB2E9B4A73}" destId="{C6CA24A0-ADD1-43DD-B65C-2D6A09199A82}" srcOrd="0" destOrd="0" presId="urn:microsoft.com/office/officeart/2005/8/layout/radial6"/>
    <dgm:cxn modelId="{D99CC4B8-B582-4D35-94D6-38DDE88DE5E5}" srcId="{8B16AC66-5EF8-480D-93E7-5979BFBC2BE5}" destId="{4E5AF699-DFE7-4AB8-AD5B-4ACF669E8065}" srcOrd="4" destOrd="0" parTransId="{1D94426F-E072-4414-8C1E-B2EB8B96F309}" sibTransId="{EFC6E935-7158-483E-BB52-213BD7CC9C9A}"/>
    <dgm:cxn modelId="{071E3BF9-F2E6-4E29-A781-BCB11A3CE013}" type="presOf" srcId="{AEAC0D74-7E2F-4F75-90EE-80E1605BF720}" destId="{DDA713FB-5B27-4CEB-875F-63623EBDC4A9}" srcOrd="0" destOrd="0" presId="urn:microsoft.com/office/officeart/2005/8/layout/radial6"/>
    <dgm:cxn modelId="{374A59A1-33DC-481F-B2FA-6F516953FD38}" type="presOf" srcId="{2B705476-CBEA-4C4C-9C37-388D830141DA}" destId="{34D2205B-700C-4E34-B24F-EB7DA11AFA08}" srcOrd="0" destOrd="0" presId="urn:microsoft.com/office/officeart/2005/8/layout/radial6"/>
    <dgm:cxn modelId="{BF824924-CFEE-4950-9587-975EF32FD5E8}" srcId="{8B16AC66-5EF8-480D-93E7-5979BFBC2BE5}" destId="{21F85FED-6217-4E74-AADB-CEF4319A4E38}" srcOrd="5" destOrd="0" parTransId="{6838C637-C4DF-424F-A1E0-70B38D347357}" sibTransId="{95E79103-A323-4DF0-9F31-D8D5B29C0A1E}"/>
    <dgm:cxn modelId="{EB4D8E04-3541-41EA-897C-6BB449806290}" type="presOf" srcId="{EFC6E935-7158-483E-BB52-213BD7CC9C9A}" destId="{5DB90445-542D-46D2-B2E5-4D8903B575AD}" srcOrd="0" destOrd="0" presId="urn:microsoft.com/office/officeart/2005/8/layout/radial6"/>
    <dgm:cxn modelId="{A3773780-22FD-4D44-A2AB-629B44399C1C}" srcId="{8B16AC66-5EF8-480D-93E7-5979BFBC2BE5}" destId="{E6E77E0B-3C48-4EB7-AF16-758CFD584F74}" srcOrd="3" destOrd="0" parTransId="{3EE7B5CC-2640-44D3-B4EA-D53DD1A321AE}" sibTransId="{2B3AC5CD-F9F9-431C-861F-70901AFB3DA1}"/>
    <dgm:cxn modelId="{20935CE5-0AB2-4F1A-A662-86180C904DB8}" type="presOf" srcId="{4E5AF699-DFE7-4AB8-AD5B-4ACF669E8065}" destId="{ECC31A6C-0260-4C42-81A4-6A1EB7593DF5}" srcOrd="0" destOrd="0" presId="urn:microsoft.com/office/officeart/2005/8/layout/radial6"/>
    <dgm:cxn modelId="{06FC8675-9E1C-4D75-8E25-6974C766B724}" srcId="{8B16AC66-5EF8-480D-93E7-5979BFBC2BE5}" destId="{206DB6D1-EDCC-4503-BAC4-CF0E678F1880}" srcOrd="6" destOrd="0" parTransId="{B6073DF2-9910-467F-96F9-238C40429772}" sibTransId="{7C7215D8-5B38-4459-A329-5319203E8C06}"/>
    <dgm:cxn modelId="{04521BA7-8567-4AFE-B9F2-8C822B7685E5}" srcId="{8B16AC66-5EF8-480D-93E7-5979BFBC2BE5}" destId="{75D3F767-A55E-4400-8BF3-88F4B1F27AC2}" srcOrd="1" destOrd="0" parTransId="{0A5E71F4-24A7-426D-9C38-54F1B41A8FA6}" sibTransId="{04BD386D-2179-4561-8FBC-6B024C8609FD}"/>
    <dgm:cxn modelId="{5AC5033C-5BA0-4CC7-AC9D-E50BC342BE28}" type="presOf" srcId="{2B3AC5CD-F9F9-431C-861F-70901AFB3DA1}" destId="{B4E3D7A1-0963-4D7D-96B9-B1E1F5F2D4F7}" srcOrd="0" destOrd="0" presId="urn:microsoft.com/office/officeart/2005/8/layout/radial6"/>
    <dgm:cxn modelId="{83DDC2C2-62D3-4D12-B88A-73D68431E02C}" srcId="{2B705476-CBEA-4C4C-9C37-388D830141DA}" destId="{8B16AC66-5EF8-480D-93E7-5979BFBC2BE5}" srcOrd="0" destOrd="0" parTransId="{E8E25F8E-7ECB-4D73-BC9C-70A2B96A4668}" sibTransId="{D35FE22A-86D2-4485-8C38-DA8DAFE54C3E}"/>
    <dgm:cxn modelId="{29DDD65C-3014-4A45-A22A-5AB38DDBFFA8}" type="presOf" srcId="{7C7215D8-5B38-4459-A329-5319203E8C06}" destId="{E518CE3B-0061-4306-9D0E-D2E524752C8C}" srcOrd="0" destOrd="0" presId="urn:microsoft.com/office/officeart/2005/8/layout/radial6"/>
    <dgm:cxn modelId="{11462F65-C29E-45B7-A641-EABF53D5CBD1}" type="presOf" srcId="{21F85FED-6217-4E74-AADB-CEF4319A4E38}" destId="{096F88B7-8AC9-446B-86DB-D5A7F8417052}" srcOrd="0" destOrd="0" presId="urn:microsoft.com/office/officeart/2005/8/layout/radial6"/>
    <dgm:cxn modelId="{2F81EE7D-4917-4A23-95C5-FF178FEED950}" type="presOf" srcId="{ABC62E19-EE64-4E25-AA01-2F1C547EB4FA}" destId="{3A6EB401-6B7D-467F-A4C0-A6262C8DFF2F}" srcOrd="0" destOrd="0" presId="urn:microsoft.com/office/officeart/2005/8/layout/radial6"/>
    <dgm:cxn modelId="{50D15126-F8E3-4389-BCBD-4DFE1553DE21}" type="presOf" srcId="{47D0BC98-5E5A-4E9B-B262-0A4ACF3CEB8A}" destId="{E18ADD35-E0B8-44D4-94D0-58CF19C257EB}" srcOrd="0" destOrd="0" presId="urn:microsoft.com/office/officeart/2005/8/layout/radial6"/>
    <dgm:cxn modelId="{F4DC15B3-7F4F-4E8F-AB56-6137C4AD6B34}" type="presOf" srcId="{E6E77E0B-3C48-4EB7-AF16-758CFD584F74}" destId="{0DA13961-C467-4050-B3D9-3B20EFC058CA}" srcOrd="0" destOrd="0" presId="urn:microsoft.com/office/officeart/2005/8/layout/radial6"/>
    <dgm:cxn modelId="{DA86864C-1026-4569-8754-F13756AC4E00}" type="presOf" srcId="{206DB6D1-EDCC-4503-BAC4-CF0E678F1880}" destId="{33B19DF5-4EFF-4698-BF06-4822C18C0ED7}" srcOrd="0" destOrd="0" presId="urn:microsoft.com/office/officeart/2005/8/layout/radial6"/>
    <dgm:cxn modelId="{18FED8E1-08B8-4622-8C2B-12F972919745}" type="presParOf" srcId="{34D2205B-700C-4E34-B24F-EB7DA11AFA08}" destId="{8975CEB3-BA72-4E65-B282-A812FA627AEA}" srcOrd="0" destOrd="0" presId="urn:microsoft.com/office/officeart/2005/8/layout/radial6"/>
    <dgm:cxn modelId="{C830583C-798F-4314-8489-8989C230C6F4}" type="presParOf" srcId="{34D2205B-700C-4E34-B24F-EB7DA11AFA08}" destId="{5FD2BEE6-3637-4F09-8AD9-C9F4CA52A2EB}" srcOrd="1" destOrd="0" presId="urn:microsoft.com/office/officeart/2005/8/layout/radial6"/>
    <dgm:cxn modelId="{4249932C-F992-4BE8-BA6B-22F81A482FC6}" type="presParOf" srcId="{34D2205B-700C-4E34-B24F-EB7DA11AFA08}" destId="{9D46499F-B8CA-4BB3-A0A2-C8A9A98E6DA7}" srcOrd="2" destOrd="0" presId="urn:microsoft.com/office/officeart/2005/8/layout/radial6"/>
    <dgm:cxn modelId="{7B62C6CB-0E9E-4D20-8AD3-A5C99416945B}" type="presParOf" srcId="{34D2205B-700C-4E34-B24F-EB7DA11AFA08}" destId="{E18ADD35-E0B8-44D4-94D0-58CF19C257EB}" srcOrd="3" destOrd="0" presId="urn:microsoft.com/office/officeart/2005/8/layout/radial6"/>
    <dgm:cxn modelId="{689204D1-E168-4F59-B218-82919C6D2C04}" type="presParOf" srcId="{34D2205B-700C-4E34-B24F-EB7DA11AFA08}" destId="{910B7CEC-91B4-44D9-9EA3-2D28F0A4EE8E}" srcOrd="4" destOrd="0" presId="urn:microsoft.com/office/officeart/2005/8/layout/radial6"/>
    <dgm:cxn modelId="{A15E0341-9A1F-444D-AC38-5EDA8C36B1D0}" type="presParOf" srcId="{34D2205B-700C-4E34-B24F-EB7DA11AFA08}" destId="{DE7A6B28-1AD1-47D4-A966-91AE3F7985D1}" srcOrd="5" destOrd="0" presId="urn:microsoft.com/office/officeart/2005/8/layout/radial6"/>
    <dgm:cxn modelId="{C9F99055-357A-46E7-AD7C-E46201C773BF}" type="presParOf" srcId="{34D2205B-700C-4E34-B24F-EB7DA11AFA08}" destId="{2AD9127D-E1CF-4BCA-92C2-6DD036B2B360}" srcOrd="6" destOrd="0" presId="urn:microsoft.com/office/officeart/2005/8/layout/radial6"/>
    <dgm:cxn modelId="{F3DF053C-99B3-41F4-A126-E917017BD512}" type="presParOf" srcId="{34D2205B-700C-4E34-B24F-EB7DA11AFA08}" destId="{DDA713FB-5B27-4CEB-875F-63623EBDC4A9}" srcOrd="7" destOrd="0" presId="urn:microsoft.com/office/officeart/2005/8/layout/radial6"/>
    <dgm:cxn modelId="{D165109D-7294-424D-9068-F1A817A92F02}" type="presParOf" srcId="{34D2205B-700C-4E34-B24F-EB7DA11AFA08}" destId="{F6E9E55F-AC20-498C-A618-0658E9FF718E}" srcOrd="8" destOrd="0" presId="urn:microsoft.com/office/officeart/2005/8/layout/radial6"/>
    <dgm:cxn modelId="{811C3849-5D8C-4B0D-A53D-8E54DDD178E5}" type="presParOf" srcId="{34D2205B-700C-4E34-B24F-EB7DA11AFA08}" destId="{3A6EB401-6B7D-467F-A4C0-A6262C8DFF2F}" srcOrd="9" destOrd="0" presId="urn:microsoft.com/office/officeart/2005/8/layout/radial6"/>
    <dgm:cxn modelId="{A1FF66A4-DF38-4A00-A8A9-9B375EA8FCBF}" type="presParOf" srcId="{34D2205B-700C-4E34-B24F-EB7DA11AFA08}" destId="{0DA13961-C467-4050-B3D9-3B20EFC058CA}" srcOrd="10" destOrd="0" presId="urn:microsoft.com/office/officeart/2005/8/layout/radial6"/>
    <dgm:cxn modelId="{543D2CCB-20D5-43BC-891F-58BF51853035}" type="presParOf" srcId="{34D2205B-700C-4E34-B24F-EB7DA11AFA08}" destId="{B64E9A1D-CEE4-46D3-A49E-A7480E411C8D}" srcOrd="11" destOrd="0" presId="urn:microsoft.com/office/officeart/2005/8/layout/radial6"/>
    <dgm:cxn modelId="{C3C94BB4-9A56-423A-8208-BB00D0A06BCF}" type="presParOf" srcId="{34D2205B-700C-4E34-B24F-EB7DA11AFA08}" destId="{B4E3D7A1-0963-4D7D-96B9-B1E1F5F2D4F7}" srcOrd="12" destOrd="0" presId="urn:microsoft.com/office/officeart/2005/8/layout/radial6"/>
    <dgm:cxn modelId="{561D812E-A370-4BA0-9051-7EAD3C1F2A79}" type="presParOf" srcId="{34D2205B-700C-4E34-B24F-EB7DA11AFA08}" destId="{ECC31A6C-0260-4C42-81A4-6A1EB7593DF5}" srcOrd="13" destOrd="0" presId="urn:microsoft.com/office/officeart/2005/8/layout/radial6"/>
    <dgm:cxn modelId="{BD041B23-731A-4283-A891-BE5D8E0F320D}" type="presParOf" srcId="{34D2205B-700C-4E34-B24F-EB7DA11AFA08}" destId="{2EA5F685-6C32-42D3-A3EE-8E81630D19C4}" srcOrd="14" destOrd="0" presId="urn:microsoft.com/office/officeart/2005/8/layout/radial6"/>
    <dgm:cxn modelId="{2EECC446-9CCE-4BE2-BFDA-AFF01A0A32EF}" type="presParOf" srcId="{34D2205B-700C-4E34-B24F-EB7DA11AFA08}" destId="{5DB90445-542D-46D2-B2E5-4D8903B575AD}" srcOrd="15" destOrd="0" presId="urn:microsoft.com/office/officeart/2005/8/layout/radial6"/>
    <dgm:cxn modelId="{72DCA6FB-C175-40EF-8549-CCF9544931E4}" type="presParOf" srcId="{34D2205B-700C-4E34-B24F-EB7DA11AFA08}" destId="{096F88B7-8AC9-446B-86DB-D5A7F8417052}" srcOrd="16" destOrd="0" presId="urn:microsoft.com/office/officeart/2005/8/layout/radial6"/>
    <dgm:cxn modelId="{F94D6D1F-A459-4172-B811-D9678B27EDA8}" type="presParOf" srcId="{34D2205B-700C-4E34-B24F-EB7DA11AFA08}" destId="{320130FA-F907-4411-916A-05A4CA16DE12}" srcOrd="17" destOrd="0" presId="urn:microsoft.com/office/officeart/2005/8/layout/radial6"/>
    <dgm:cxn modelId="{3ACE4E17-15EB-45D5-B38A-E30C1D76CA31}" type="presParOf" srcId="{34D2205B-700C-4E34-B24F-EB7DA11AFA08}" destId="{0512A5DA-6CC2-403B-AB14-AF9FB76C152B}" srcOrd="18" destOrd="0" presId="urn:microsoft.com/office/officeart/2005/8/layout/radial6"/>
    <dgm:cxn modelId="{8B02A1CA-8507-402F-96D9-A28C86941A02}" type="presParOf" srcId="{34D2205B-700C-4E34-B24F-EB7DA11AFA08}" destId="{33B19DF5-4EFF-4698-BF06-4822C18C0ED7}" srcOrd="19" destOrd="0" presId="urn:microsoft.com/office/officeart/2005/8/layout/radial6"/>
    <dgm:cxn modelId="{D9843C44-E5A9-44CB-930D-75896DAB77F1}" type="presParOf" srcId="{34D2205B-700C-4E34-B24F-EB7DA11AFA08}" destId="{61828AF1-0EA6-4F56-ADA7-7C54F39F39DB}" srcOrd="20" destOrd="0" presId="urn:microsoft.com/office/officeart/2005/8/layout/radial6"/>
    <dgm:cxn modelId="{E69D1068-F323-471C-B741-295D6E340B7F}" type="presParOf" srcId="{34D2205B-700C-4E34-B24F-EB7DA11AFA08}" destId="{E518CE3B-0061-4306-9D0E-D2E524752C8C}" srcOrd="21" destOrd="0" presId="urn:microsoft.com/office/officeart/2005/8/layout/radial6"/>
    <dgm:cxn modelId="{A23C1763-FC53-4E74-AD7F-53CA5CBAD15D}" type="presParOf" srcId="{34D2205B-700C-4E34-B24F-EB7DA11AFA08}" destId="{4C88ED06-F0BD-49C0-8025-E6CA10265922}" srcOrd="22" destOrd="0" presId="urn:microsoft.com/office/officeart/2005/8/layout/radial6"/>
    <dgm:cxn modelId="{D807B05E-70D2-436B-888F-2FC53B3E0BA8}" type="presParOf" srcId="{34D2205B-700C-4E34-B24F-EB7DA11AFA08}" destId="{D5E124E7-2E62-4FDF-B305-2A6DE21E269C}" srcOrd="23" destOrd="0" presId="urn:microsoft.com/office/officeart/2005/8/layout/radial6"/>
    <dgm:cxn modelId="{18B8AFA2-2DE9-447F-BDA3-886B43FAF175}" type="presParOf" srcId="{34D2205B-700C-4E34-B24F-EB7DA11AFA08}" destId="{C6CA24A0-ADD1-43DD-B65C-2D6A09199A8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B0553F-0607-4490-933F-FCB9BAB39B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75BB097-5811-4314-9CC6-DD43828FCA37}">
      <dgm:prSet phldrT="[Texto]" custT="1"/>
      <dgm:spPr>
        <a:xfrm>
          <a:off x="290861" y="169897"/>
          <a:ext cx="4757026" cy="461999"/>
        </a:xfrm>
        <a:prstGeom prst="roundRect">
          <a:avLst/>
        </a:prstGeom>
        <a:solidFill>
          <a:srgbClr val="9C007F">
            <a:lumMod val="75000"/>
          </a:srgbClr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s-PE" sz="1200" b="1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+mn-cs"/>
            </a:rPr>
            <a:t>OBJETIVO 1: Mejorar los niveles de recaudación y la gestión de los tributos municipales</a:t>
          </a:r>
        </a:p>
      </dgm:t>
    </dgm:pt>
    <dgm:pt modelId="{383E43AE-9C23-4BD7-861E-38C6FF4298DD}" type="parTrans" cxnId="{DA64A1CB-08DF-4E05-AEB6-B4ADAFC4D9D8}">
      <dgm:prSet/>
      <dgm:spPr/>
      <dgm:t>
        <a:bodyPr/>
        <a:lstStyle/>
        <a:p>
          <a:endParaRPr lang="es-PE" sz="1200"/>
        </a:p>
      </dgm:t>
    </dgm:pt>
    <dgm:pt modelId="{D8905004-E674-43D8-B5EA-FD31CD3AE932}" type="sibTrans" cxnId="{DA64A1CB-08DF-4E05-AEB6-B4ADAFC4D9D8}">
      <dgm:prSet/>
      <dgm:spPr/>
      <dgm:t>
        <a:bodyPr/>
        <a:lstStyle/>
        <a:p>
          <a:endParaRPr lang="es-PE" sz="1200"/>
        </a:p>
      </dgm:t>
    </dgm:pt>
    <dgm:pt modelId="{54534DFD-8391-4B8E-AD91-A8C65957D6F2}">
      <dgm:prSet phldrT="[Texto]" custT="1"/>
      <dgm:spPr>
        <a:xfrm>
          <a:off x="0" y="528577"/>
          <a:ext cx="5817235" cy="363824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C007F">
              <a:lumMod val="7500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s-PE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+mn-cs"/>
            </a:rPr>
            <a:t>Aumento de la recaudación del impuesto predial</a:t>
          </a:r>
        </a:p>
      </dgm:t>
    </dgm:pt>
    <dgm:pt modelId="{E970C9B9-0C0C-4222-AA0F-D749DF8FE636}" type="parTrans" cxnId="{645752B8-7EB0-4F97-B97E-EA404218C5EF}">
      <dgm:prSet/>
      <dgm:spPr/>
      <dgm:t>
        <a:bodyPr/>
        <a:lstStyle/>
        <a:p>
          <a:endParaRPr lang="es-PE" sz="1200"/>
        </a:p>
      </dgm:t>
    </dgm:pt>
    <dgm:pt modelId="{AE153BD8-3A5B-4112-B5D1-BAE2E3EBE831}" type="sibTrans" cxnId="{645752B8-7EB0-4F97-B97E-EA404218C5EF}">
      <dgm:prSet/>
      <dgm:spPr/>
      <dgm:t>
        <a:bodyPr/>
        <a:lstStyle/>
        <a:p>
          <a:endParaRPr lang="es-PE" sz="1200"/>
        </a:p>
      </dgm:t>
    </dgm:pt>
    <dgm:pt modelId="{AC955C65-932D-41B2-B18B-8480536FC13C}">
      <dgm:prSet phldrT="[Texto]" custT="1"/>
      <dgm:spPr>
        <a:xfrm>
          <a:off x="290861" y="930202"/>
          <a:ext cx="4757026" cy="39600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s-PE" sz="1200" b="1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+mn-cs"/>
            </a:rPr>
            <a:t>OBJETIVO 2: Mejorar la ejecución de proyectos de inversión pública</a:t>
          </a:r>
        </a:p>
      </dgm:t>
    </dgm:pt>
    <dgm:pt modelId="{EA8C590E-AB6F-42B4-B259-45770B5CEC3E}" type="parTrans" cxnId="{36750293-ED5A-4DE6-93EA-5E8C1D18F63A}">
      <dgm:prSet/>
      <dgm:spPr/>
      <dgm:t>
        <a:bodyPr/>
        <a:lstStyle/>
        <a:p>
          <a:endParaRPr lang="es-PE" sz="1200"/>
        </a:p>
      </dgm:t>
    </dgm:pt>
    <dgm:pt modelId="{C22CACBD-E111-43E8-B905-0A55D1EECCDF}" type="sibTrans" cxnId="{36750293-ED5A-4DE6-93EA-5E8C1D18F63A}">
      <dgm:prSet/>
      <dgm:spPr/>
      <dgm:t>
        <a:bodyPr/>
        <a:lstStyle/>
        <a:p>
          <a:endParaRPr lang="es-PE" sz="1200"/>
        </a:p>
      </dgm:t>
    </dgm:pt>
    <dgm:pt modelId="{D45951AD-FB1F-4FB7-B81D-2FEADB1ABD76}">
      <dgm:prSet phldrT="[Texto]" custT="1"/>
      <dgm:spPr>
        <a:xfrm>
          <a:off x="0" y="1222882"/>
          <a:ext cx="5817235" cy="529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0000"/>
          </a:solidFill>
          <a:prstDash val="solid"/>
          <a:miter lim="800000"/>
        </a:ln>
        <a:effectLst/>
      </dgm:spPr>
      <dgm:t>
        <a:bodyPr/>
        <a:lstStyle/>
        <a:p>
          <a:r>
            <a:rPr lang="es-PE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+mn-cs"/>
            </a:rPr>
            <a:t>Mayor programación de </a:t>
          </a:r>
          <a:r>
            <a:rPr lang="es-PE" sz="12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+mn-cs"/>
            </a:rPr>
            <a:t>recursos en  Programas Presupuestales prioritarios </a:t>
          </a:r>
        </a:p>
      </dgm:t>
    </dgm:pt>
    <dgm:pt modelId="{664AAAB9-707A-418C-874A-07E1F45E9E16}" type="parTrans" cxnId="{B87D4CC2-3246-4FFE-8E9E-86E823B363AF}">
      <dgm:prSet/>
      <dgm:spPr/>
      <dgm:t>
        <a:bodyPr/>
        <a:lstStyle/>
        <a:p>
          <a:endParaRPr lang="es-PE" sz="1200"/>
        </a:p>
      </dgm:t>
    </dgm:pt>
    <dgm:pt modelId="{AA449CF6-E5E1-4FC4-B864-BD1DD9DF13AC}" type="sibTrans" cxnId="{B87D4CC2-3246-4FFE-8E9E-86E823B363AF}">
      <dgm:prSet/>
      <dgm:spPr/>
      <dgm:t>
        <a:bodyPr/>
        <a:lstStyle/>
        <a:p>
          <a:endParaRPr lang="es-PE" sz="1200"/>
        </a:p>
      </dgm:t>
    </dgm:pt>
    <dgm:pt modelId="{6031BBA6-EF1E-4136-B94B-3BB5D56A2CCE}">
      <dgm:prSet phldrT="[Texto]" custT="1"/>
      <dgm:spPr>
        <a:xfrm>
          <a:off x="290861" y="1789882"/>
          <a:ext cx="4757026" cy="419999"/>
        </a:xfrm>
        <a:prstGeom prst="roundRect">
          <a:avLst/>
        </a:prstGeom>
        <a:solidFill>
          <a:srgbClr val="00349E"/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s-PE" sz="1200" b="1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+mn-cs"/>
            </a:rPr>
            <a:t>OBJETIVO 3: Reducir la desnutrición crónica infantil en el país</a:t>
          </a:r>
        </a:p>
      </dgm:t>
    </dgm:pt>
    <dgm:pt modelId="{4AFC2D8C-88FF-4A5E-AD6F-FF885759E2A0}" type="parTrans" cxnId="{F9B7E835-04C5-4E25-BFA9-336DBCC4CE29}">
      <dgm:prSet/>
      <dgm:spPr/>
      <dgm:t>
        <a:bodyPr/>
        <a:lstStyle/>
        <a:p>
          <a:endParaRPr lang="es-PE" sz="1200"/>
        </a:p>
      </dgm:t>
    </dgm:pt>
    <dgm:pt modelId="{30C12BB8-3219-4685-9427-581EDE81CFB7}" type="sibTrans" cxnId="{F9B7E835-04C5-4E25-BFA9-336DBCC4CE29}">
      <dgm:prSet/>
      <dgm:spPr/>
      <dgm:t>
        <a:bodyPr/>
        <a:lstStyle/>
        <a:p>
          <a:endParaRPr lang="es-PE" sz="1200"/>
        </a:p>
      </dgm:t>
    </dgm:pt>
    <dgm:pt modelId="{8C18A14B-231E-4C83-9807-A17B5D1B6AA4}">
      <dgm:prSet phldrT="[Texto]" custT="1"/>
      <dgm:spPr>
        <a:xfrm>
          <a:off x="0" y="2106562"/>
          <a:ext cx="5817235" cy="363824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349E"/>
          </a:solidFill>
          <a:prstDash val="solid"/>
          <a:miter lim="800000"/>
        </a:ln>
        <a:effectLst/>
      </dgm:spPr>
      <dgm:t>
        <a:bodyPr/>
        <a:lstStyle/>
        <a:p>
          <a:r>
            <a:rPr lang="es-PE" sz="12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+mn-cs"/>
            </a:rPr>
            <a:t>Mayor cantidad de Centros de Promoción y Vigilancia en funcionamiento </a:t>
          </a:r>
          <a:endParaRPr lang="es-PE" sz="1200" b="0" strike="sngStrike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 pitchFamily="34" charset="0"/>
            <a:ea typeface="+mn-ea"/>
            <a:cs typeface="+mn-cs"/>
          </a:endParaRPr>
        </a:p>
      </dgm:t>
    </dgm:pt>
    <dgm:pt modelId="{1615376B-6F6A-41A9-AA5A-446976339A14}" type="parTrans" cxnId="{A2400EC1-193F-4773-BEC0-6ED3408499BF}">
      <dgm:prSet/>
      <dgm:spPr/>
      <dgm:t>
        <a:bodyPr/>
        <a:lstStyle/>
        <a:p>
          <a:endParaRPr lang="es-PE" sz="1200"/>
        </a:p>
      </dgm:t>
    </dgm:pt>
    <dgm:pt modelId="{4739BA98-82E5-456B-AE42-995BA3355D5F}" type="sibTrans" cxnId="{A2400EC1-193F-4773-BEC0-6ED3408499BF}">
      <dgm:prSet/>
      <dgm:spPr/>
      <dgm:t>
        <a:bodyPr/>
        <a:lstStyle/>
        <a:p>
          <a:endParaRPr lang="es-PE" sz="1200"/>
        </a:p>
      </dgm:t>
    </dgm:pt>
    <dgm:pt modelId="{FF1BFF11-193C-400D-AC39-72D7538E9579}">
      <dgm:prSet phldrT="[Texto]" custT="1"/>
      <dgm:spPr>
        <a:xfrm>
          <a:off x="0" y="2764867"/>
          <a:ext cx="5817235" cy="363824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E40059">
              <a:lumMod val="7500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s-PE" sz="12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+mn-cs"/>
            </a:rPr>
            <a:t>Reducción del plazo para la obtención de la Licencia de Funcionamiento  </a:t>
          </a:r>
        </a:p>
      </dgm:t>
    </dgm:pt>
    <dgm:pt modelId="{61000733-DECA-4D10-8B3E-2C934105139F}" type="parTrans" cxnId="{EB0F7207-4237-421E-B35F-77E79DE51A47}">
      <dgm:prSet/>
      <dgm:spPr/>
      <dgm:t>
        <a:bodyPr/>
        <a:lstStyle/>
        <a:p>
          <a:endParaRPr lang="es-PE" sz="1200"/>
        </a:p>
      </dgm:t>
    </dgm:pt>
    <dgm:pt modelId="{81EDEF0D-29E4-4FB2-B1FF-7A11D06414A2}" type="sibTrans" cxnId="{EB0F7207-4237-421E-B35F-77E79DE51A47}">
      <dgm:prSet/>
      <dgm:spPr/>
      <dgm:t>
        <a:bodyPr/>
        <a:lstStyle/>
        <a:p>
          <a:endParaRPr lang="es-PE" sz="1200"/>
        </a:p>
      </dgm:t>
    </dgm:pt>
    <dgm:pt modelId="{29C1EDC3-7FD7-4F52-8916-67D26590E9B6}">
      <dgm:prSet phldrT="[Texto]" custT="1"/>
      <dgm:spPr>
        <a:xfrm>
          <a:off x="290861" y="3166492"/>
          <a:ext cx="4757026" cy="503999"/>
        </a:xfrm>
        <a:prstGeom prst="roundRect">
          <a:avLst/>
        </a:prstGeom>
        <a:solidFill>
          <a:srgbClr val="9BBB59">
            <a:lumMod val="75000"/>
          </a:srgbClr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s-PE" sz="1200" b="1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+mn-cs"/>
            </a:rPr>
            <a:t>OBJETIVO 5: Mejorar la provisión de servicios públicos locales prestados por los Gobiernos Locales</a:t>
          </a:r>
        </a:p>
      </dgm:t>
    </dgm:pt>
    <dgm:pt modelId="{19ECEE0E-F9FD-4863-8C88-3AE69ECEC7CE}" type="parTrans" cxnId="{AFF644F9-55AD-4360-B14B-6A570E292B1B}">
      <dgm:prSet/>
      <dgm:spPr/>
      <dgm:t>
        <a:bodyPr/>
        <a:lstStyle/>
        <a:p>
          <a:endParaRPr lang="es-PE" sz="1200"/>
        </a:p>
      </dgm:t>
    </dgm:pt>
    <dgm:pt modelId="{4F19E9EF-899E-4102-901E-58C89406A6A0}" type="sibTrans" cxnId="{AFF644F9-55AD-4360-B14B-6A570E292B1B}">
      <dgm:prSet/>
      <dgm:spPr/>
      <dgm:t>
        <a:bodyPr/>
        <a:lstStyle/>
        <a:p>
          <a:endParaRPr lang="es-PE" sz="1200"/>
        </a:p>
      </dgm:t>
    </dgm:pt>
    <dgm:pt modelId="{27678E33-3396-43F2-9B0E-B25EE8A2C6A0}">
      <dgm:prSet custT="1"/>
      <dgm:spPr>
        <a:xfrm>
          <a:off x="0" y="3567171"/>
          <a:ext cx="5817235" cy="68355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7BC91D"/>
          </a:solidFill>
          <a:prstDash val="solid"/>
          <a:miter lim="800000"/>
        </a:ln>
        <a:effectLst/>
      </dgm:spPr>
      <dgm:t>
        <a:bodyPr/>
        <a:lstStyle/>
        <a:p>
          <a:r>
            <a:rPr lang="es-PE" sz="12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+mn-cs"/>
            </a:rPr>
            <a:t>Mayor cantidad de Defensorías Municipales del Niño y del Adolescente en funcionamiento </a:t>
          </a:r>
        </a:p>
      </dgm:t>
    </dgm:pt>
    <dgm:pt modelId="{CCA03C94-E781-4C46-BEAD-4392115D6932}" type="parTrans" cxnId="{80177896-D80F-4217-A0C8-E1F6447FFDC1}">
      <dgm:prSet/>
      <dgm:spPr/>
      <dgm:t>
        <a:bodyPr/>
        <a:lstStyle/>
        <a:p>
          <a:endParaRPr lang="es-PE" sz="1200"/>
        </a:p>
      </dgm:t>
    </dgm:pt>
    <dgm:pt modelId="{AAF0A44B-5981-4A51-916C-4C74C20B5BD1}" type="sibTrans" cxnId="{80177896-D80F-4217-A0C8-E1F6447FFDC1}">
      <dgm:prSet/>
      <dgm:spPr/>
      <dgm:t>
        <a:bodyPr/>
        <a:lstStyle/>
        <a:p>
          <a:endParaRPr lang="es-PE" sz="1200"/>
        </a:p>
      </dgm:t>
    </dgm:pt>
    <dgm:pt modelId="{78D61C81-1317-4867-851C-026872A16373}">
      <dgm:prSet custT="1"/>
      <dgm:spPr>
        <a:xfrm>
          <a:off x="290861" y="4288521"/>
          <a:ext cx="4757026" cy="396000"/>
        </a:xfrm>
        <a:prstGeom prst="roundRect">
          <a:avLst/>
        </a:prstGeom>
        <a:solidFill>
          <a:srgbClr val="F79646">
            <a:lumMod val="75000"/>
          </a:srgbClr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s-PE" sz="1200" b="1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+mn-cs"/>
            </a:rPr>
            <a:t>OBJETIVO 6: Prevenir riesgos de desastres</a:t>
          </a:r>
        </a:p>
      </dgm:t>
    </dgm:pt>
    <dgm:pt modelId="{8F543ED0-0CEA-4796-84B3-458FD19F5A3B}" type="parTrans" cxnId="{835DCB03-6985-484A-9EFC-E01D60E8B301}">
      <dgm:prSet/>
      <dgm:spPr/>
      <dgm:t>
        <a:bodyPr/>
        <a:lstStyle/>
        <a:p>
          <a:endParaRPr lang="es-PE" sz="1200"/>
        </a:p>
      </dgm:t>
    </dgm:pt>
    <dgm:pt modelId="{7F3B1CFD-BB6C-415E-94EE-895B6FB939C0}" type="sibTrans" cxnId="{835DCB03-6985-484A-9EFC-E01D60E8B301}">
      <dgm:prSet/>
      <dgm:spPr/>
      <dgm:t>
        <a:bodyPr/>
        <a:lstStyle/>
        <a:p>
          <a:endParaRPr lang="es-PE" sz="1200"/>
        </a:p>
      </dgm:t>
    </dgm:pt>
    <dgm:pt modelId="{0BD65A7E-2227-40C2-8E86-6A7B0D5D6311}">
      <dgm:prSet phldrT="[Texto]" custT="1"/>
      <dgm:spPr>
        <a:xfrm>
          <a:off x="0" y="3567171"/>
          <a:ext cx="5817235" cy="68355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7BC91D"/>
          </a:solidFill>
          <a:prstDash val="solid"/>
          <a:miter lim="800000"/>
        </a:ln>
        <a:effectLst/>
      </dgm:spPr>
      <dgm:t>
        <a:bodyPr/>
        <a:lstStyle/>
        <a:p>
          <a:r>
            <a:rPr lang="es-PE" sz="12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+mn-cs"/>
            </a:rPr>
            <a:t>Mejor gestión de residuos sólidos </a:t>
          </a:r>
          <a:r>
            <a:rPr lang="es-PE" sz="1200" b="0">
              <a:solidFill>
                <a:sysClr val="windowText" lastClr="000000"/>
              </a:solidFill>
              <a:latin typeface="Calibri Light" panose="020F0302020204030204" pitchFamily="34" charset="0"/>
              <a:ea typeface="+mn-ea"/>
              <a:cs typeface="+mn-cs"/>
            </a:rPr>
            <a:t>municipales</a:t>
          </a:r>
        </a:p>
      </dgm:t>
    </dgm:pt>
    <dgm:pt modelId="{5710DA1A-04EA-4167-A6D8-508B5F4056BE}" type="parTrans" cxnId="{FDA7D23A-C828-4BC2-9C43-B42EB3DFAE0E}">
      <dgm:prSet/>
      <dgm:spPr/>
      <dgm:t>
        <a:bodyPr/>
        <a:lstStyle/>
        <a:p>
          <a:endParaRPr lang="es-PE" sz="1200"/>
        </a:p>
      </dgm:t>
    </dgm:pt>
    <dgm:pt modelId="{52E9610B-5805-409F-A555-E0A9E3E04C2B}" type="sibTrans" cxnId="{FDA7D23A-C828-4BC2-9C43-B42EB3DFAE0E}">
      <dgm:prSet/>
      <dgm:spPr/>
      <dgm:t>
        <a:bodyPr/>
        <a:lstStyle/>
        <a:p>
          <a:endParaRPr lang="es-PE" sz="1200"/>
        </a:p>
      </dgm:t>
    </dgm:pt>
    <dgm:pt modelId="{453B628E-D3E5-4B50-B26F-F4312F3E6C1A}">
      <dgm:prSet custT="1"/>
      <dgm:spPr>
        <a:xfrm>
          <a:off x="0" y="4581202"/>
          <a:ext cx="5817235" cy="363824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29000"/>
          </a:solidFill>
          <a:prstDash val="solid"/>
          <a:miter lim="800000"/>
        </a:ln>
        <a:effectLst/>
      </dgm:spPr>
      <dgm:t>
        <a:bodyPr/>
        <a:lstStyle/>
        <a:p>
          <a:r>
            <a:rPr lang="es-PE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+mn-cs"/>
            </a:rPr>
            <a:t>Mejor gestión de riesgos de desastres</a:t>
          </a:r>
        </a:p>
      </dgm:t>
    </dgm:pt>
    <dgm:pt modelId="{2C07FAFD-9B64-4B53-9B68-2D74D6433346}" type="parTrans" cxnId="{1A48C837-0779-45F5-A6B0-030C3BFA5433}">
      <dgm:prSet/>
      <dgm:spPr/>
      <dgm:t>
        <a:bodyPr/>
        <a:lstStyle/>
        <a:p>
          <a:endParaRPr lang="es-PE" sz="1200"/>
        </a:p>
      </dgm:t>
    </dgm:pt>
    <dgm:pt modelId="{F0A0C58A-361E-427C-B08C-5C427D02C0E4}" type="sibTrans" cxnId="{1A48C837-0779-45F5-A6B0-030C3BFA5433}">
      <dgm:prSet/>
      <dgm:spPr/>
      <dgm:t>
        <a:bodyPr/>
        <a:lstStyle/>
        <a:p>
          <a:endParaRPr lang="es-PE" sz="1200"/>
        </a:p>
      </dgm:t>
    </dgm:pt>
    <dgm:pt modelId="{A500E194-6F62-439A-B187-994C9C52DA81}">
      <dgm:prSet phldrT="[Texto]" custT="1"/>
      <dgm:spPr>
        <a:xfrm>
          <a:off x="0" y="1222882"/>
          <a:ext cx="5817235" cy="529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0000"/>
          </a:solidFill>
          <a:prstDash val="solid"/>
          <a:miter lim="800000"/>
        </a:ln>
        <a:effectLst/>
      </dgm:spPr>
      <dgm:t>
        <a:bodyPr/>
        <a:lstStyle/>
        <a:p>
          <a:r>
            <a:rPr lang="es-PE" sz="12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+mn-cs"/>
            </a:rPr>
            <a:t>Mayor ejecución y alineamiento de las inversiones</a:t>
          </a:r>
        </a:p>
      </dgm:t>
    </dgm:pt>
    <dgm:pt modelId="{EAD960A1-D1C5-4EB1-ABDB-57AA617AB7FD}" type="parTrans" cxnId="{7C1223C6-7BD3-4D87-A55E-AAB700CB94CA}">
      <dgm:prSet/>
      <dgm:spPr/>
      <dgm:t>
        <a:bodyPr/>
        <a:lstStyle/>
        <a:p>
          <a:endParaRPr lang="es-PE" sz="1200"/>
        </a:p>
      </dgm:t>
    </dgm:pt>
    <dgm:pt modelId="{3705A12B-9EA8-45EB-B6CF-7E2C83C877C0}" type="sibTrans" cxnId="{7C1223C6-7BD3-4D87-A55E-AAB700CB94CA}">
      <dgm:prSet/>
      <dgm:spPr/>
      <dgm:t>
        <a:bodyPr/>
        <a:lstStyle/>
        <a:p>
          <a:endParaRPr lang="es-PE" sz="1200"/>
        </a:p>
      </dgm:t>
    </dgm:pt>
    <dgm:pt modelId="{D2735A39-BC91-4CF7-B9EB-56420909AE58}">
      <dgm:prSet phldrT="[Texto]" custT="1"/>
      <dgm:spPr>
        <a:xfrm>
          <a:off x="290861" y="2508187"/>
          <a:ext cx="4757026" cy="359999"/>
        </a:xfrm>
        <a:prstGeom prst="roundRect">
          <a:avLst/>
        </a:prstGeom>
        <a:solidFill>
          <a:srgbClr val="E40059">
            <a:lumMod val="75000"/>
          </a:srgbClr>
        </a:solidFill>
        <a:ln w="2540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r>
            <a:rPr lang="es-PE" sz="1200" b="1">
              <a:solidFill>
                <a:sysClr val="window" lastClr="FFFFFF"/>
              </a:solidFill>
              <a:latin typeface="Calibri Light" panose="020F0302020204030204" pitchFamily="34" charset="0"/>
              <a:ea typeface="+mn-ea"/>
              <a:cs typeface="+mn-cs"/>
            </a:rPr>
            <a:t>OBJETIVO 4: Simpliﬁcar trámites</a:t>
          </a:r>
        </a:p>
      </dgm:t>
    </dgm:pt>
    <dgm:pt modelId="{C581581E-93C3-4938-8F29-C5927BE8E7F0}" type="sibTrans" cxnId="{F068646A-22A3-42D0-B896-7A1E3D2B1645}">
      <dgm:prSet/>
      <dgm:spPr/>
      <dgm:t>
        <a:bodyPr/>
        <a:lstStyle/>
        <a:p>
          <a:endParaRPr lang="es-PE" sz="1200"/>
        </a:p>
      </dgm:t>
    </dgm:pt>
    <dgm:pt modelId="{94A6E278-4049-4157-8A5F-D7C7EC584147}" type="parTrans" cxnId="{F068646A-22A3-42D0-B896-7A1E3D2B1645}">
      <dgm:prSet/>
      <dgm:spPr/>
      <dgm:t>
        <a:bodyPr/>
        <a:lstStyle/>
        <a:p>
          <a:endParaRPr lang="es-PE" sz="1200"/>
        </a:p>
      </dgm:t>
    </dgm:pt>
    <dgm:pt modelId="{CA7E5658-E1BD-4EC0-84DE-96A4CF1F34B3}">
      <dgm:prSet custT="1"/>
      <dgm:spPr>
        <a:xfrm>
          <a:off x="0" y="3567171"/>
          <a:ext cx="5817235" cy="68355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7BC91D"/>
          </a:solidFill>
          <a:prstDash val="solid"/>
          <a:miter lim="800000"/>
        </a:ln>
        <a:effectLst/>
      </dgm:spPr>
      <dgm:t>
        <a:bodyPr/>
        <a:lstStyle/>
        <a:p>
          <a:r>
            <a:rPr lang="es-PE" sz="12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 pitchFamily="34" charset="0"/>
              <a:ea typeface="+mn-ea"/>
              <a:cs typeface="+mn-cs"/>
            </a:rPr>
            <a:t>Mayor supervisión al mantenimiento de la infraestructura escolar </a:t>
          </a:r>
        </a:p>
      </dgm:t>
    </dgm:pt>
    <dgm:pt modelId="{C4046421-E706-4C4D-A8BE-A9F74B09CBD1}" type="parTrans" cxnId="{5A4D3435-3498-4FDB-8473-7D235566656D}">
      <dgm:prSet/>
      <dgm:spPr/>
      <dgm:t>
        <a:bodyPr/>
        <a:lstStyle/>
        <a:p>
          <a:endParaRPr lang="es-PE" sz="1200"/>
        </a:p>
      </dgm:t>
    </dgm:pt>
    <dgm:pt modelId="{B05570C9-E66B-4440-9E85-A9620B8ED329}" type="sibTrans" cxnId="{5A4D3435-3498-4FDB-8473-7D235566656D}">
      <dgm:prSet/>
      <dgm:spPr/>
      <dgm:t>
        <a:bodyPr/>
        <a:lstStyle/>
        <a:p>
          <a:endParaRPr lang="es-PE" sz="1200"/>
        </a:p>
      </dgm:t>
    </dgm:pt>
    <dgm:pt modelId="{F421AAA1-2422-40F9-92F8-FEA0643B1B72}" type="pres">
      <dgm:prSet presAssocID="{5EB0553F-0607-4490-933F-FCB9BAB39B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BFE2D7F-CA6C-4369-852A-9D001E2BD810}" type="pres">
      <dgm:prSet presAssocID="{E75BB097-5811-4314-9CC6-DD43828FCA37}" presName="parentLin" presStyleCnt="0"/>
      <dgm:spPr/>
    </dgm:pt>
    <dgm:pt modelId="{FA339A44-2AF5-416A-9125-1FD475BE25F6}" type="pres">
      <dgm:prSet presAssocID="{E75BB097-5811-4314-9CC6-DD43828FCA37}" presName="parentLeftMargin" presStyleLbl="node1" presStyleIdx="0" presStyleCnt="6"/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BAE496D1-7975-4487-A253-8FC24C300376}" type="pres">
      <dgm:prSet presAssocID="{E75BB097-5811-4314-9CC6-DD43828FCA37}" presName="parentText" presStyleLbl="node1" presStyleIdx="0" presStyleCnt="6" custScaleX="116821" custScaleY="223577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967D7A3-374E-433A-9F47-9B102D22775C}" type="pres">
      <dgm:prSet presAssocID="{E75BB097-5811-4314-9CC6-DD43828FCA37}" presName="negativeSpace" presStyleCnt="0"/>
      <dgm:spPr/>
    </dgm:pt>
    <dgm:pt modelId="{F922FB98-FFF0-4DE8-B412-5B90CD317ACD}" type="pres">
      <dgm:prSet presAssocID="{E75BB097-5811-4314-9CC6-DD43828FCA37}" presName="childText" presStyleLbl="conFgAcc1" presStyleIdx="0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PE"/>
        </a:p>
      </dgm:t>
    </dgm:pt>
    <dgm:pt modelId="{3451DBF6-E367-4ECE-8C86-9BC54C833A7F}" type="pres">
      <dgm:prSet presAssocID="{D8905004-E674-43D8-B5EA-FD31CD3AE932}" presName="spaceBetweenRectangles" presStyleCnt="0"/>
      <dgm:spPr/>
    </dgm:pt>
    <dgm:pt modelId="{255D7776-1CF3-4D88-8458-2B94E4DABD5F}" type="pres">
      <dgm:prSet presAssocID="{AC955C65-932D-41B2-B18B-8480536FC13C}" presName="parentLin" presStyleCnt="0"/>
      <dgm:spPr/>
    </dgm:pt>
    <dgm:pt modelId="{6AD4152A-5B8A-465D-895A-F53047E8BE43}" type="pres">
      <dgm:prSet presAssocID="{AC955C65-932D-41B2-B18B-8480536FC13C}" presName="parentLeftMargin" presStyleLbl="node1" presStyleIdx="0" presStyleCnt="6"/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7089A5CF-E588-4286-83E0-8838B78674F0}" type="pres">
      <dgm:prSet presAssocID="{AC955C65-932D-41B2-B18B-8480536FC13C}" presName="parentText" presStyleLbl="node1" presStyleIdx="1" presStyleCnt="6" custScaleX="116821" custScaleY="191638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52931DB-719B-4DE3-AE60-E79D5B763751}" type="pres">
      <dgm:prSet presAssocID="{AC955C65-932D-41B2-B18B-8480536FC13C}" presName="negativeSpace" presStyleCnt="0"/>
      <dgm:spPr/>
    </dgm:pt>
    <dgm:pt modelId="{8C081D84-5F05-479D-B118-660D1A32761B}" type="pres">
      <dgm:prSet presAssocID="{AC955C65-932D-41B2-B18B-8480536FC13C}" presName="childText" presStyleLbl="conFgAcc1" presStyleIdx="1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PE"/>
        </a:p>
      </dgm:t>
    </dgm:pt>
    <dgm:pt modelId="{A57C86B2-24CC-4C51-9877-F0C97CAD5BDA}" type="pres">
      <dgm:prSet presAssocID="{C22CACBD-E111-43E8-B905-0A55D1EECCDF}" presName="spaceBetweenRectangles" presStyleCnt="0"/>
      <dgm:spPr/>
    </dgm:pt>
    <dgm:pt modelId="{B1CA0324-4347-4498-A0EC-7F8AE541DAEC}" type="pres">
      <dgm:prSet presAssocID="{6031BBA6-EF1E-4136-B94B-3BB5D56A2CCE}" presName="parentLin" presStyleCnt="0"/>
      <dgm:spPr/>
    </dgm:pt>
    <dgm:pt modelId="{EAFBE736-FD6B-47EB-9C2D-CA3D42A8F64C}" type="pres">
      <dgm:prSet presAssocID="{6031BBA6-EF1E-4136-B94B-3BB5D56A2CCE}" presName="parentLeftMargin" presStyleLbl="node1" presStyleIdx="1" presStyleCnt="6"/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C836A23E-6CAD-4636-91B0-FC24DC830EE3}" type="pres">
      <dgm:prSet presAssocID="{6031BBA6-EF1E-4136-B94B-3BB5D56A2CCE}" presName="parentText" presStyleLbl="node1" presStyleIdx="2" presStyleCnt="6" custScaleX="116821" custScaleY="20325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BF16308-09E9-4D8E-B61A-2A609906A0FC}" type="pres">
      <dgm:prSet presAssocID="{6031BBA6-EF1E-4136-B94B-3BB5D56A2CCE}" presName="negativeSpace" presStyleCnt="0"/>
      <dgm:spPr/>
    </dgm:pt>
    <dgm:pt modelId="{7D59737F-A651-4CC2-AA41-28E6AF0ACDFF}" type="pres">
      <dgm:prSet presAssocID="{6031BBA6-EF1E-4136-B94B-3BB5D56A2CCE}" presName="childText" presStyleLbl="conFgAcc1" presStyleIdx="2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PE"/>
        </a:p>
      </dgm:t>
    </dgm:pt>
    <dgm:pt modelId="{350A31AC-D046-462D-A181-0BFC51F4ED55}" type="pres">
      <dgm:prSet presAssocID="{30C12BB8-3219-4685-9427-581EDE81CFB7}" presName="spaceBetweenRectangles" presStyleCnt="0"/>
      <dgm:spPr/>
    </dgm:pt>
    <dgm:pt modelId="{5BC9825A-C223-431B-A219-FEE4297FB8B6}" type="pres">
      <dgm:prSet presAssocID="{D2735A39-BC91-4CF7-B9EB-56420909AE58}" presName="parentLin" presStyleCnt="0"/>
      <dgm:spPr/>
    </dgm:pt>
    <dgm:pt modelId="{5C1C4EEB-A4C8-44E7-8D2C-2E7F53AC3B3D}" type="pres">
      <dgm:prSet presAssocID="{D2735A39-BC91-4CF7-B9EB-56420909AE58}" presName="parentLeftMargin" presStyleLbl="node1" presStyleIdx="2" presStyleCnt="6"/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98E22592-FB26-47FE-84C4-33FFD4C70349}" type="pres">
      <dgm:prSet presAssocID="{D2735A39-BC91-4CF7-B9EB-56420909AE58}" presName="parentText" presStyleLbl="node1" presStyleIdx="3" presStyleCnt="6" custScaleX="116821" custScaleY="174216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B579A7C-140C-45FC-9670-8F41D1F8C82A}" type="pres">
      <dgm:prSet presAssocID="{D2735A39-BC91-4CF7-B9EB-56420909AE58}" presName="negativeSpace" presStyleCnt="0"/>
      <dgm:spPr/>
    </dgm:pt>
    <dgm:pt modelId="{9B45B952-7A95-4736-B5D9-BE96E154F981}" type="pres">
      <dgm:prSet presAssocID="{D2735A39-BC91-4CF7-B9EB-56420909AE58}" presName="childText" presStyleLbl="conFgAcc1" presStyleIdx="3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PE"/>
        </a:p>
      </dgm:t>
    </dgm:pt>
    <dgm:pt modelId="{5F4EB5E2-A1AE-460D-9CBA-E5FF55D7D64A}" type="pres">
      <dgm:prSet presAssocID="{C581581E-93C3-4938-8F29-C5927BE8E7F0}" presName="spaceBetweenRectangles" presStyleCnt="0"/>
      <dgm:spPr/>
    </dgm:pt>
    <dgm:pt modelId="{07DAF406-D2CA-43A1-B890-5EFD6271375F}" type="pres">
      <dgm:prSet presAssocID="{29C1EDC3-7FD7-4F52-8916-67D26590E9B6}" presName="parentLin" presStyleCnt="0"/>
      <dgm:spPr/>
    </dgm:pt>
    <dgm:pt modelId="{A4E0544C-D415-4F92-819D-8068E5575191}" type="pres">
      <dgm:prSet presAssocID="{29C1EDC3-7FD7-4F52-8916-67D26590E9B6}" presName="parentLeftMargin" presStyleLbl="node1" presStyleIdx="3" presStyleCnt="6"/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172C33E6-49D2-4C34-8816-EB96C9A05C24}" type="pres">
      <dgm:prSet presAssocID="{29C1EDC3-7FD7-4F52-8916-67D26590E9B6}" presName="parentText" presStyleLbl="node1" presStyleIdx="4" presStyleCnt="6" custScaleX="116821" custScaleY="24390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A6B4826-CEC0-475A-AC87-1A0F677486FB}" type="pres">
      <dgm:prSet presAssocID="{29C1EDC3-7FD7-4F52-8916-67D26590E9B6}" presName="negativeSpace" presStyleCnt="0"/>
      <dgm:spPr/>
    </dgm:pt>
    <dgm:pt modelId="{1DA5220C-38EA-40FC-991E-4699E931B818}" type="pres">
      <dgm:prSet presAssocID="{29C1EDC3-7FD7-4F52-8916-67D26590E9B6}" presName="childText" presStyleLbl="conFgAcc1" presStyleIdx="4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PE"/>
        </a:p>
      </dgm:t>
    </dgm:pt>
    <dgm:pt modelId="{927CC3F5-1D17-4E69-A44D-C2467E915138}" type="pres">
      <dgm:prSet presAssocID="{4F19E9EF-899E-4102-901E-58C89406A6A0}" presName="spaceBetweenRectangles" presStyleCnt="0"/>
      <dgm:spPr/>
    </dgm:pt>
    <dgm:pt modelId="{0E401E68-2B23-4D89-9A03-02C0E664925F}" type="pres">
      <dgm:prSet presAssocID="{78D61C81-1317-4867-851C-026872A16373}" presName="parentLin" presStyleCnt="0"/>
      <dgm:spPr/>
    </dgm:pt>
    <dgm:pt modelId="{7DD5974D-502C-4682-BE38-FB8EE21BD6F8}" type="pres">
      <dgm:prSet presAssocID="{78D61C81-1317-4867-851C-026872A16373}" presName="parentLeftMargin" presStyleLbl="node1" presStyleIdx="4" presStyleCnt="6"/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31DD1125-3E1E-49B5-B5E7-FB2607207DC5}" type="pres">
      <dgm:prSet presAssocID="{78D61C81-1317-4867-851C-026872A16373}" presName="parentText" presStyleLbl="node1" presStyleIdx="5" presStyleCnt="6" custScaleX="116821" custScaleY="191638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3001192-5C8C-4109-BEAF-31B4AA85AEB5}" type="pres">
      <dgm:prSet presAssocID="{78D61C81-1317-4867-851C-026872A16373}" presName="negativeSpace" presStyleCnt="0"/>
      <dgm:spPr/>
    </dgm:pt>
    <dgm:pt modelId="{8E8D06A7-FD70-4FE7-97AE-B3D07A866A67}" type="pres">
      <dgm:prSet presAssocID="{78D61C81-1317-4867-851C-026872A16373}" presName="childText" presStyleLbl="conFgAcc1" presStyleIdx="5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PE"/>
        </a:p>
      </dgm:t>
    </dgm:pt>
  </dgm:ptLst>
  <dgm:cxnLst>
    <dgm:cxn modelId="{C80D89B2-1739-440A-BFE4-CB1EF9CA4AB9}" type="presOf" srcId="{5EB0553F-0607-4490-933F-FCB9BAB39B36}" destId="{F421AAA1-2422-40F9-92F8-FEA0643B1B72}" srcOrd="0" destOrd="0" presId="urn:microsoft.com/office/officeart/2005/8/layout/list1"/>
    <dgm:cxn modelId="{B1375A12-F21D-4395-8FBE-D8713280A5AB}" type="presOf" srcId="{8C18A14B-231E-4C83-9807-A17B5D1B6AA4}" destId="{7D59737F-A651-4CC2-AA41-28E6AF0ACDFF}" srcOrd="0" destOrd="0" presId="urn:microsoft.com/office/officeart/2005/8/layout/list1"/>
    <dgm:cxn modelId="{A2400EC1-193F-4773-BEC0-6ED3408499BF}" srcId="{6031BBA6-EF1E-4136-B94B-3BB5D56A2CCE}" destId="{8C18A14B-231E-4C83-9807-A17B5D1B6AA4}" srcOrd="0" destOrd="0" parTransId="{1615376B-6F6A-41A9-AA5A-446976339A14}" sibTransId="{4739BA98-82E5-456B-AE42-995BA3355D5F}"/>
    <dgm:cxn modelId="{C2B1885C-2D5F-492E-B1E7-DB9EEDBCAA57}" type="presOf" srcId="{A500E194-6F62-439A-B187-994C9C52DA81}" destId="{8C081D84-5F05-479D-B118-660D1A32761B}" srcOrd="0" destOrd="1" presId="urn:microsoft.com/office/officeart/2005/8/layout/list1"/>
    <dgm:cxn modelId="{B87D4CC2-3246-4FFE-8E9E-86E823B363AF}" srcId="{AC955C65-932D-41B2-B18B-8480536FC13C}" destId="{D45951AD-FB1F-4FB7-B81D-2FEADB1ABD76}" srcOrd="0" destOrd="0" parTransId="{664AAAB9-707A-418C-874A-07E1F45E9E16}" sibTransId="{AA449CF6-E5E1-4FC4-B864-BD1DD9DF13AC}"/>
    <dgm:cxn modelId="{CFD4D376-D0F7-47DD-A06C-AB90F86EEF14}" type="presOf" srcId="{29C1EDC3-7FD7-4F52-8916-67D26590E9B6}" destId="{A4E0544C-D415-4F92-819D-8068E5575191}" srcOrd="0" destOrd="0" presId="urn:microsoft.com/office/officeart/2005/8/layout/list1"/>
    <dgm:cxn modelId="{26DA59AC-C3B1-4F00-82B5-A79994D9341C}" type="presOf" srcId="{AC955C65-932D-41B2-B18B-8480536FC13C}" destId="{7089A5CF-E588-4286-83E0-8838B78674F0}" srcOrd="1" destOrd="0" presId="urn:microsoft.com/office/officeart/2005/8/layout/list1"/>
    <dgm:cxn modelId="{1200047A-5AEA-4A9C-B8AA-6C6A6F554BBE}" type="presOf" srcId="{78D61C81-1317-4867-851C-026872A16373}" destId="{31DD1125-3E1E-49B5-B5E7-FB2607207DC5}" srcOrd="1" destOrd="0" presId="urn:microsoft.com/office/officeart/2005/8/layout/list1"/>
    <dgm:cxn modelId="{FDA7D23A-C828-4BC2-9C43-B42EB3DFAE0E}" srcId="{29C1EDC3-7FD7-4F52-8916-67D26590E9B6}" destId="{0BD65A7E-2227-40C2-8E86-6A7B0D5D6311}" srcOrd="0" destOrd="0" parTransId="{5710DA1A-04EA-4167-A6D8-508B5F4056BE}" sibTransId="{52E9610B-5805-409F-A555-E0A9E3E04C2B}"/>
    <dgm:cxn modelId="{36750293-ED5A-4DE6-93EA-5E8C1D18F63A}" srcId="{5EB0553F-0607-4490-933F-FCB9BAB39B36}" destId="{AC955C65-932D-41B2-B18B-8480536FC13C}" srcOrd="1" destOrd="0" parTransId="{EA8C590E-AB6F-42B4-B259-45770B5CEC3E}" sibTransId="{C22CACBD-E111-43E8-B905-0A55D1EECCDF}"/>
    <dgm:cxn modelId="{9087A405-601D-47CE-B6F7-8EEB4C885ECA}" type="presOf" srcId="{6031BBA6-EF1E-4136-B94B-3BB5D56A2CCE}" destId="{EAFBE736-FD6B-47EB-9C2D-CA3D42A8F64C}" srcOrd="0" destOrd="0" presId="urn:microsoft.com/office/officeart/2005/8/layout/list1"/>
    <dgm:cxn modelId="{645752B8-7EB0-4F97-B97E-EA404218C5EF}" srcId="{E75BB097-5811-4314-9CC6-DD43828FCA37}" destId="{54534DFD-8391-4B8E-AD91-A8C65957D6F2}" srcOrd="0" destOrd="0" parTransId="{E970C9B9-0C0C-4222-AA0F-D749DF8FE636}" sibTransId="{AE153BD8-3A5B-4112-B5D1-BAE2E3EBE831}"/>
    <dgm:cxn modelId="{85E1AAA6-D420-441F-B340-24315537EB25}" type="presOf" srcId="{29C1EDC3-7FD7-4F52-8916-67D26590E9B6}" destId="{172C33E6-49D2-4C34-8816-EB96C9A05C24}" srcOrd="1" destOrd="0" presId="urn:microsoft.com/office/officeart/2005/8/layout/list1"/>
    <dgm:cxn modelId="{80177896-D80F-4217-A0C8-E1F6447FFDC1}" srcId="{29C1EDC3-7FD7-4F52-8916-67D26590E9B6}" destId="{27678E33-3396-43F2-9B0E-B25EE8A2C6A0}" srcOrd="1" destOrd="0" parTransId="{CCA03C94-E781-4C46-BEAD-4392115D6932}" sibTransId="{AAF0A44B-5981-4A51-916C-4C74C20B5BD1}"/>
    <dgm:cxn modelId="{7C1223C6-7BD3-4D87-A55E-AAB700CB94CA}" srcId="{AC955C65-932D-41B2-B18B-8480536FC13C}" destId="{A500E194-6F62-439A-B187-994C9C52DA81}" srcOrd="1" destOrd="0" parTransId="{EAD960A1-D1C5-4EB1-ABDB-57AA617AB7FD}" sibTransId="{3705A12B-9EA8-45EB-B6CF-7E2C83C877C0}"/>
    <dgm:cxn modelId="{8F62ACFF-A25B-4794-A007-4A0747FCBA36}" type="presOf" srcId="{54534DFD-8391-4B8E-AD91-A8C65957D6F2}" destId="{F922FB98-FFF0-4DE8-B412-5B90CD317ACD}" srcOrd="0" destOrd="0" presId="urn:microsoft.com/office/officeart/2005/8/layout/list1"/>
    <dgm:cxn modelId="{5A4D3435-3498-4FDB-8473-7D235566656D}" srcId="{29C1EDC3-7FD7-4F52-8916-67D26590E9B6}" destId="{CA7E5658-E1BD-4EC0-84DE-96A4CF1F34B3}" srcOrd="2" destOrd="0" parTransId="{C4046421-E706-4C4D-A8BE-A9F74B09CBD1}" sibTransId="{B05570C9-E66B-4440-9E85-A9620B8ED329}"/>
    <dgm:cxn modelId="{DA64A1CB-08DF-4E05-AEB6-B4ADAFC4D9D8}" srcId="{5EB0553F-0607-4490-933F-FCB9BAB39B36}" destId="{E75BB097-5811-4314-9CC6-DD43828FCA37}" srcOrd="0" destOrd="0" parTransId="{383E43AE-9C23-4BD7-861E-38C6FF4298DD}" sibTransId="{D8905004-E674-43D8-B5EA-FD31CD3AE932}"/>
    <dgm:cxn modelId="{475F9250-4071-4544-813B-A3ADA8C6B103}" type="presOf" srcId="{0BD65A7E-2227-40C2-8E86-6A7B0D5D6311}" destId="{1DA5220C-38EA-40FC-991E-4699E931B818}" srcOrd="0" destOrd="0" presId="urn:microsoft.com/office/officeart/2005/8/layout/list1"/>
    <dgm:cxn modelId="{F068646A-22A3-42D0-B896-7A1E3D2B1645}" srcId="{5EB0553F-0607-4490-933F-FCB9BAB39B36}" destId="{D2735A39-BC91-4CF7-B9EB-56420909AE58}" srcOrd="3" destOrd="0" parTransId="{94A6E278-4049-4157-8A5F-D7C7EC584147}" sibTransId="{C581581E-93C3-4938-8F29-C5927BE8E7F0}"/>
    <dgm:cxn modelId="{DA3C7A58-A3A3-4EA8-B4D0-384F5099B4A7}" type="presOf" srcId="{78D61C81-1317-4867-851C-026872A16373}" destId="{7DD5974D-502C-4682-BE38-FB8EE21BD6F8}" srcOrd="0" destOrd="0" presId="urn:microsoft.com/office/officeart/2005/8/layout/list1"/>
    <dgm:cxn modelId="{AFF644F9-55AD-4360-B14B-6A570E292B1B}" srcId="{5EB0553F-0607-4490-933F-FCB9BAB39B36}" destId="{29C1EDC3-7FD7-4F52-8916-67D26590E9B6}" srcOrd="4" destOrd="0" parTransId="{19ECEE0E-F9FD-4863-8C88-3AE69ECEC7CE}" sibTransId="{4F19E9EF-899E-4102-901E-58C89406A6A0}"/>
    <dgm:cxn modelId="{99226B76-30FE-4C86-93C7-FC50529619D6}" type="presOf" srcId="{453B628E-D3E5-4B50-B26F-F4312F3E6C1A}" destId="{8E8D06A7-FD70-4FE7-97AE-B3D07A866A67}" srcOrd="0" destOrd="0" presId="urn:microsoft.com/office/officeart/2005/8/layout/list1"/>
    <dgm:cxn modelId="{F7C966F3-BFEE-4865-BAF1-3194A7A0DD02}" type="presOf" srcId="{E75BB097-5811-4314-9CC6-DD43828FCA37}" destId="{BAE496D1-7975-4487-A253-8FC24C300376}" srcOrd="1" destOrd="0" presId="urn:microsoft.com/office/officeart/2005/8/layout/list1"/>
    <dgm:cxn modelId="{9F299C05-BF85-47DA-A27A-C0E1032960F6}" type="presOf" srcId="{6031BBA6-EF1E-4136-B94B-3BB5D56A2CCE}" destId="{C836A23E-6CAD-4636-91B0-FC24DC830EE3}" srcOrd="1" destOrd="0" presId="urn:microsoft.com/office/officeart/2005/8/layout/list1"/>
    <dgm:cxn modelId="{11E47FD0-F0DF-4CCC-9ACE-775E419529B8}" type="presOf" srcId="{27678E33-3396-43F2-9B0E-B25EE8A2C6A0}" destId="{1DA5220C-38EA-40FC-991E-4699E931B818}" srcOrd="0" destOrd="1" presId="urn:microsoft.com/office/officeart/2005/8/layout/list1"/>
    <dgm:cxn modelId="{5B2BF28E-D69C-4E52-98CE-94B826EC53F2}" type="presOf" srcId="{D45951AD-FB1F-4FB7-B81D-2FEADB1ABD76}" destId="{8C081D84-5F05-479D-B118-660D1A32761B}" srcOrd="0" destOrd="0" presId="urn:microsoft.com/office/officeart/2005/8/layout/list1"/>
    <dgm:cxn modelId="{CDF290ED-2611-4A32-8AED-21CC29A564DD}" type="presOf" srcId="{E75BB097-5811-4314-9CC6-DD43828FCA37}" destId="{FA339A44-2AF5-416A-9125-1FD475BE25F6}" srcOrd="0" destOrd="0" presId="urn:microsoft.com/office/officeart/2005/8/layout/list1"/>
    <dgm:cxn modelId="{B7906190-07E2-486F-AE70-6B5D03B76706}" type="presOf" srcId="{CA7E5658-E1BD-4EC0-84DE-96A4CF1F34B3}" destId="{1DA5220C-38EA-40FC-991E-4699E931B818}" srcOrd="0" destOrd="2" presId="urn:microsoft.com/office/officeart/2005/8/layout/list1"/>
    <dgm:cxn modelId="{E94E37FC-9716-436F-BA54-D01B3289BFB4}" type="presOf" srcId="{AC955C65-932D-41B2-B18B-8480536FC13C}" destId="{6AD4152A-5B8A-465D-895A-F53047E8BE43}" srcOrd="0" destOrd="0" presId="urn:microsoft.com/office/officeart/2005/8/layout/list1"/>
    <dgm:cxn modelId="{1A48C837-0779-45F5-A6B0-030C3BFA5433}" srcId="{78D61C81-1317-4867-851C-026872A16373}" destId="{453B628E-D3E5-4B50-B26F-F4312F3E6C1A}" srcOrd="0" destOrd="0" parTransId="{2C07FAFD-9B64-4B53-9B68-2D74D6433346}" sibTransId="{F0A0C58A-361E-427C-B08C-5C427D02C0E4}"/>
    <dgm:cxn modelId="{EB0F7207-4237-421E-B35F-77E79DE51A47}" srcId="{D2735A39-BC91-4CF7-B9EB-56420909AE58}" destId="{FF1BFF11-193C-400D-AC39-72D7538E9579}" srcOrd="0" destOrd="0" parTransId="{61000733-DECA-4D10-8B3E-2C934105139F}" sibTransId="{81EDEF0D-29E4-4FB2-B1FF-7A11D06414A2}"/>
    <dgm:cxn modelId="{835DCB03-6985-484A-9EFC-E01D60E8B301}" srcId="{5EB0553F-0607-4490-933F-FCB9BAB39B36}" destId="{78D61C81-1317-4867-851C-026872A16373}" srcOrd="5" destOrd="0" parTransId="{8F543ED0-0CEA-4796-84B3-458FD19F5A3B}" sibTransId="{7F3B1CFD-BB6C-415E-94EE-895B6FB939C0}"/>
    <dgm:cxn modelId="{A1582665-3838-4A0C-B0E2-308C632373A0}" type="presOf" srcId="{FF1BFF11-193C-400D-AC39-72D7538E9579}" destId="{9B45B952-7A95-4736-B5D9-BE96E154F981}" srcOrd="0" destOrd="0" presId="urn:microsoft.com/office/officeart/2005/8/layout/list1"/>
    <dgm:cxn modelId="{2AE0A20D-7682-4B3C-A417-1D2C8F75460A}" type="presOf" srcId="{D2735A39-BC91-4CF7-B9EB-56420909AE58}" destId="{98E22592-FB26-47FE-84C4-33FFD4C70349}" srcOrd="1" destOrd="0" presId="urn:microsoft.com/office/officeart/2005/8/layout/list1"/>
    <dgm:cxn modelId="{F9B7E835-04C5-4E25-BFA9-336DBCC4CE29}" srcId="{5EB0553F-0607-4490-933F-FCB9BAB39B36}" destId="{6031BBA6-EF1E-4136-B94B-3BB5D56A2CCE}" srcOrd="2" destOrd="0" parTransId="{4AFC2D8C-88FF-4A5E-AD6F-FF885759E2A0}" sibTransId="{30C12BB8-3219-4685-9427-581EDE81CFB7}"/>
    <dgm:cxn modelId="{F03C2B82-A200-4C94-A973-BC15A3BBBF31}" type="presOf" srcId="{D2735A39-BC91-4CF7-B9EB-56420909AE58}" destId="{5C1C4EEB-A4C8-44E7-8D2C-2E7F53AC3B3D}" srcOrd="0" destOrd="0" presId="urn:microsoft.com/office/officeart/2005/8/layout/list1"/>
    <dgm:cxn modelId="{B92C86C5-7B62-4007-87A2-6E60E66913DC}" type="presParOf" srcId="{F421AAA1-2422-40F9-92F8-FEA0643B1B72}" destId="{1BFE2D7F-CA6C-4369-852A-9D001E2BD810}" srcOrd="0" destOrd="0" presId="urn:microsoft.com/office/officeart/2005/8/layout/list1"/>
    <dgm:cxn modelId="{7BC677F7-2FA6-4111-B714-5E77DAE83425}" type="presParOf" srcId="{1BFE2D7F-CA6C-4369-852A-9D001E2BD810}" destId="{FA339A44-2AF5-416A-9125-1FD475BE25F6}" srcOrd="0" destOrd="0" presId="urn:microsoft.com/office/officeart/2005/8/layout/list1"/>
    <dgm:cxn modelId="{9BD4D779-E8FC-4530-9555-2A067FCCF6BE}" type="presParOf" srcId="{1BFE2D7F-CA6C-4369-852A-9D001E2BD810}" destId="{BAE496D1-7975-4487-A253-8FC24C300376}" srcOrd="1" destOrd="0" presId="urn:microsoft.com/office/officeart/2005/8/layout/list1"/>
    <dgm:cxn modelId="{2F0EB5F0-E1DD-4C9B-9501-5EA733849857}" type="presParOf" srcId="{F421AAA1-2422-40F9-92F8-FEA0643B1B72}" destId="{0967D7A3-374E-433A-9F47-9B102D22775C}" srcOrd="1" destOrd="0" presId="urn:microsoft.com/office/officeart/2005/8/layout/list1"/>
    <dgm:cxn modelId="{DB12A94C-CBD5-4314-9601-C881342FF909}" type="presParOf" srcId="{F421AAA1-2422-40F9-92F8-FEA0643B1B72}" destId="{F922FB98-FFF0-4DE8-B412-5B90CD317ACD}" srcOrd="2" destOrd="0" presId="urn:microsoft.com/office/officeart/2005/8/layout/list1"/>
    <dgm:cxn modelId="{E3698781-7B8D-400A-921B-DA9F45A5D4C3}" type="presParOf" srcId="{F421AAA1-2422-40F9-92F8-FEA0643B1B72}" destId="{3451DBF6-E367-4ECE-8C86-9BC54C833A7F}" srcOrd="3" destOrd="0" presId="urn:microsoft.com/office/officeart/2005/8/layout/list1"/>
    <dgm:cxn modelId="{5EC3C97D-6D6F-4DF4-A7A4-0E82A579CD89}" type="presParOf" srcId="{F421AAA1-2422-40F9-92F8-FEA0643B1B72}" destId="{255D7776-1CF3-4D88-8458-2B94E4DABD5F}" srcOrd="4" destOrd="0" presId="urn:microsoft.com/office/officeart/2005/8/layout/list1"/>
    <dgm:cxn modelId="{D5E3BB49-D74D-4E83-B30F-03467217200F}" type="presParOf" srcId="{255D7776-1CF3-4D88-8458-2B94E4DABD5F}" destId="{6AD4152A-5B8A-465D-895A-F53047E8BE43}" srcOrd="0" destOrd="0" presId="urn:microsoft.com/office/officeart/2005/8/layout/list1"/>
    <dgm:cxn modelId="{F322B4AB-9DAE-4F9C-8B7C-4932CCCE247C}" type="presParOf" srcId="{255D7776-1CF3-4D88-8458-2B94E4DABD5F}" destId="{7089A5CF-E588-4286-83E0-8838B78674F0}" srcOrd="1" destOrd="0" presId="urn:microsoft.com/office/officeart/2005/8/layout/list1"/>
    <dgm:cxn modelId="{9CEFBE19-229D-4943-8527-D519629EC743}" type="presParOf" srcId="{F421AAA1-2422-40F9-92F8-FEA0643B1B72}" destId="{852931DB-719B-4DE3-AE60-E79D5B763751}" srcOrd="5" destOrd="0" presId="urn:microsoft.com/office/officeart/2005/8/layout/list1"/>
    <dgm:cxn modelId="{FF295F34-7073-4C3C-8E74-055AEFF4CE09}" type="presParOf" srcId="{F421AAA1-2422-40F9-92F8-FEA0643B1B72}" destId="{8C081D84-5F05-479D-B118-660D1A32761B}" srcOrd="6" destOrd="0" presId="urn:microsoft.com/office/officeart/2005/8/layout/list1"/>
    <dgm:cxn modelId="{3254349E-C94F-408D-983D-8E58B302FA1C}" type="presParOf" srcId="{F421AAA1-2422-40F9-92F8-FEA0643B1B72}" destId="{A57C86B2-24CC-4C51-9877-F0C97CAD5BDA}" srcOrd="7" destOrd="0" presId="urn:microsoft.com/office/officeart/2005/8/layout/list1"/>
    <dgm:cxn modelId="{D1A9E9C2-1BCE-450D-A61E-418B5DCCC836}" type="presParOf" srcId="{F421AAA1-2422-40F9-92F8-FEA0643B1B72}" destId="{B1CA0324-4347-4498-A0EC-7F8AE541DAEC}" srcOrd="8" destOrd="0" presId="urn:microsoft.com/office/officeart/2005/8/layout/list1"/>
    <dgm:cxn modelId="{D8968CF4-56F9-487E-B365-CD2140A8D077}" type="presParOf" srcId="{B1CA0324-4347-4498-A0EC-7F8AE541DAEC}" destId="{EAFBE736-FD6B-47EB-9C2D-CA3D42A8F64C}" srcOrd="0" destOrd="0" presId="urn:microsoft.com/office/officeart/2005/8/layout/list1"/>
    <dgm:cxn modelId="{57065570-E961-40D2-A4C5-7AB280A90635}" type="presParOf" srcId="{B1CA0324-4347-4498-A0EC-7F8AE541DAEC}" destId="{C836A23E-6CAD-4636-91B0-FC24DC830EE3}" srcOrd="1" destOrd="0" presId="urn:microsoft.com/office/officeart/2005/8/layout/list1"/>
    <dgm:cxn modelId="{57341DC6-515C-4A4D-87E5-1AF62562126A}" type="presParOf" srcId="{F421AAA1-2422-40F9-92F8-FEA0643B1B72}" destId="{5BF16308-09E9-4D8E-B61A-2A609906A0FC}" srcOrd="9" destOrd="0" presId="urn:microsoft.com/office/officeart/2005/8/layout/list1"/>
    <dgm:cxn modelId="{130F3E8E-D0AD-435E-A6E5-208170C69A93}" type="presParOf" srcId="{F421AAA1-2422-40F9-92F8-FEA0643B1B72}" destId="{7D59737F-A651-4CC2-AA41-28E6AF0ACDFF}" srcOrd="10" destOrd="0" presId="urn:microsoft.com/office/officeart/2005/8/layout/list1"/>
    <dgm:cxn modelId="{16C50E87-5B7E-4A21-83C3-179D1927E86D}" type="presParOf" srcId="{F421AAA1-2422-40F9-92F8-FEA0643B1B72}" destId="{350A31AC-D046-462D-A181-0BFC51F4ED55}" srcOrd="11" destOrd="0" presId="urn:microsoft.com/office/officeart/2005/8/layout/list1"/>
    <dgm:cxn modelId="{4214B461-F963-4C47-847B-B2D55903B577}" type="presParOf" srcId="{F421AAA1-2422-40F9-92F8-FEA0643B1B72}" destId="{5BC9825A-C223-431B-A219-FEE4297FB8B6}" srcOrd="12" destOrd="0" presId="urn:microsoft.com/office/officeart/2005/8/layout/list1"/>
    <dgm:cxn modelId="{D3368932-8F42-4AEE-81A4-CA7166ECC498}" type="presParOf" srcId="{5BC9825A-C223-431B-A219-FEE4297FB8B6}" destId="{5C1C4EEB-A4C8-44E7-8D2C-2E7F53AC3B3D}" srcOrd="0" destOrd="0" presId="urn:microsoft.com/office/officeart/2005/8/layout/list1"/>
    <dgm:cxn modelId="{86225861-4BA8-4028-B791-581E3003754C}" type="presParOf" srcId="{5BC9825A-C223-431B-A219-FEE4297FB8B6}" destId="{98E22592-FB26-47FE-84C4-33FFD4C70349}" srcOrd="1" destOrd="0" presId="urn:microsoft.com/office/officeart/2005/8/layout/list1"/>
    <dgm:cxn modelId="{33C9FDC9-7D43-4E19-9A72-3EA821A73DFC}" type="presParOf" srcId="{F421AAA1-2422-40F9-92F8-FEA0643B1B72}" destId="{5B579A7C-140C-45FC-9670-8F41D1F8C82A}" srcOrd="13" destOrd="0" presId="urn:microsoft.com/office/officeart/2005/8/layout/list1"/>
    <dgm:cxn modelId="{72888650-A882-42D0-BCB7-3D1B9699C582}" type="presParOf" srcId="{F421AAA1-2422-40F9-92F8-FEA0643B1B72}" destId="{9B45B952-7A95-4736-B5D9-BE96E154F981}" srcOrd="14" destOrd="0" presId="urn:microsoft.com/office/officeart/2005/8/layout/list1"/>
    <dgm:cxn modelId="{9F114C77-43D9-41C2-A8D7-3E561BC3AE14}" type="presParOf" srcId="{F421AAA1-2422-40F9-92F8-FEA0643B1B72}" destId="{5F4EB5E2-A1AE-460D-9CBA-E5FF55D7D64A}" srcOrd="15" destOrd="0" presId="urn:microsoft.com/office/officeart/2005/8/layout/list1"/>
    <dgm:cxn modelId="{3221FBE1-C28A-4EB5-B98B-9A68D93FE609}" type="presParOf" srcId="{F421AAA1-2422-40F9-92F8-FEA0643B1B72}" destId="{07DAF406-D2CA-43A1-B890-5EFD6271375F}" srcOrd="16" destOrd="0" presId="urn:microsoft.com/office/officeart/2005/8/layout/list1"/>
    <dgm:cxn modelId="{7D7C6442-B7F5-4F09-9B33-1900B8DB40B8}" type="presParOf" srcId="{07DAF406-D2CA-43A1-B890-5EFD6271375F}" destId="{A4E0544C-D415-4F92-819D-8068E5575191}" srcOrd="0" destOrd="0" presId="urn:microsoft.com/office/officeart/2005/8/layout/list1"/>
    <dgm:cxn modelId="{4FC15EB2-7C7C-408B-9F20-685060255DEF}" type="presParOf" srcId="{07DAF406-D2CA-43A1-B890-5EFD6271375F}" destId="{172C33E6-49D2-4C34-8816-EB96C9A05C24}" srcOrd="1" destOrd="0" presId="urn:microsoft.com/office/officeart/2005/8/layout/list1"/>
    <dgm:cxn modelId="{68C84824-CF94-4910-9ABA-CE91B22F9334}" type="presParOf" srcId="{F421AAA1-2422-40F9-92F8-FEA0643B1B72}" destId="{EA6B4826-CEC0-475A-AC87-1A0F677486FB}" srcOrd="17" destOrd="0" presId="urn:microsoft.com/office/officeart/2005/8/layout/list1"/>
    <dgm:cxn modelId="{EB5E4AA3-7585-41D8-96BD-9BD20412649C}" type="presParOf" srcId="{F421AAA1-2422-40F9-92F8-FEA0643B1B72}" destId="{1DA5220C-38EA-40FC-991E-4699E931B818}" srcOrd="18" destOrd="0" presId="urn:microsoft.com/office/officeart/2005/8/layout/list1"/>
    <dgm:cxn modelId="{D303FD25-D8FD-4480-844C-BFA80E18DA34}" type="presParOf" srcId="{F421AAA1-2422-40F9-92F8-FEA0643B1B72}" destId="{927CC3F5-1D17-4E69-A44D-C2467E915138}" srcOrd="19" destOrd="0" presId="urn:microsoft.com/office/officeart/2005/8/layout/list1"/>
    <dgm:cxn modelId="{3A1A630E-9CA3-4535-BC33-BFF3ED58D310}" type="presParOf" srcId="{F421AAA1-2422-40F9-92F8-FEA0643B1B72}" destId="{0E401E68-2B23-4D89-9A03-02C0E664925F}" srcOrd="20" destOrd="0" presId="urn:microsoft.com/office/officeart/2005/8/layout/list1"/>
    <dgm:cxn modelId="{CBF5A36B-8367-4133-BF92-F094FFDCD793}" type="presParOf" srcId="{0E401E68-2B23-4D89-9A03-02C0E664925F}" destId="{7DD5974D-502C-4682-BE38-FB8EE21BD6F8}" srcOrd="0" destOrd="0" presId="urn:microsoft.com/office/officeart/2005/8/layout/list1"/>
    <dgm:cxn modelId="{2B6F026E-5697-48BC-8B27-7B298BFA84E3}" type="presParOf" srcId="{0E401E68-2B23-4D89-9A03-02C0E664925F}" destId="{31DD1125-3E1E-49B5-B5E7-FB2607207DC5}" srcOrd="1" destOrd="0" presId="urn:microsoft.com/office/officeart/2005/8/layout/list1"/>
    <dgm:cxn modelId="{D6DB645B-6930-417F-8B08-B6B7B25F6C4A}" type="presParOf" srcId="{F421AAA1-2422-40F9-92F8-FEA0643B1B72}" destId="{53001192-5C8C-4109-BEAF-31B4AA85AEB5}" srcOrd="21" destOrd="0" presId="urn:microsoft.com/office/officeart/2005/8/layout/list1"/>
    <dgm:cxn modelId="{EE6E92AF-45ED-44C9-B5B6-B313B09C9DFB}" type="presParOf" srcId="{F421AAA1-2422-40F9-92F8-FEA0643B1B72}" destId="{8E8D06A7-FD70-4FE7-97AE-B3D07A866A6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8D6FC-E157-4670-BEF5-5304C5D644FE}" type="datetimeFigureOut">
              <a:rPr lang="es-ES" smtClean="0"/>
              <a:pPr/>
              <a:t>30/04/2015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E8929-4E84-4BD9-B62D-1811782472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5689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8C6919C-F312-4266-8C87-AE53009F25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8795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A7CBBE-4344-45F0-942C-E32C8AB73A28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610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A7CBBE-4344-45F0-942C-E32C8AB73A28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5668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A7CBBE-4344-45F0-942C-E32C8AB73A28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8208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A7CBBE-4344-45F0-942C-E32C8AB73A28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84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A7CBBE-4344-45F0-942C-E32C8AB73A28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555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A7CBBE-4344-45F0-942C-E32C8AB73A28}" type="slidenum">
              <a:rPr lang="es-ES" smtClean="0"/>
              <a:pPr>
                <a:defRPr/>
              </a:pPr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261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>
          <a:gsLst>
            <a:gs pos="0">
              <a:schemeClr val="bg1"/>
            </a:gs>
            <a:gs pos="45000">
              <a:schemeClr val="accent3">
                <a:lumMod val="95000"/>
              </a:schemeClr>
            </a:gs>
            <a:gs pos="64000">
              <a:schemeClr val="accent3">
                <a:lumMod val="85000"/>
              </a:schemeClr>
            </a:gs>
            <a:gs pos="100000">
              <a:schemeClr val="accent3">
                <a:lumMod val="6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91679" y="3962400"/>
            <a:ext cx="68400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C00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841375" y="3186113"/>
            <a:ext cx="525463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PE"/>
          </a:p>
        </p:txBody>
      </p:sp>
      <p:graphicFrame>
        <p:nvGraphicFramePr>
          <p:cNvPr id="9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083778"/>
              </p:ext>
            </p:extLst>
          </p:nvPr>
        </p:nvGraphicFramePr>
        <p:xfrm>
          <a:off x="734936" y="7455"/>
          <a:ext cx="3168352" cy="613229"/>
        </p:xfrm>
        <a:graphic>
          <a:graphicData uri="http://schemas.openxmlformats.org/drawingml/2006/table">
            <a:tbl>
              <a:tblPr/>
              <a:tblGrid>
                <a:gridCol w="995476"/>
                <a:gridCol w="2172876"/>
              </a:tblGrid>
              <a:tr h="613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  <a:tab pos="5611813" algn="r"/>
                        </a:tabLst>
                      </a:pPr>
                      <a:r>
                        <a:rPr kumimoji="0" lang="es-P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PERÚ</a:t>
                      </a:r>
                    </a:p>
                  </a:txBody>
                  <a:tcPr marL="72000" marR="72000" marT="36000" marB="360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2B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  <a:tab pos="5611813" algn="r"/>
                        </a:tabLst>
                      </a:pPr>
                      <a:r>
                        <a:rPr kumimoji="0" lang="es-P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Ministerio 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  <a:tab pos="5611813" algn="r"/>
                        </a:tabLst>
                      </a:pPr>
                      <a:r>
                        <a:rPr kumimoji="0" lang="es-P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de Economía y Finanzas</a:t>
                      </a:r>
                      <a:endParaRPr kumimoji="0" lang="es-P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2000" marR="72000" marT="36000" marB="360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19" descr="escu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61" y="1"/>
            <a:ext cx="59372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1276566"/>
            <a:ext cx="7623175" cy="1752600"/>
          </a:xfrm>
          <a:noFill/>
        </p:spPr>
        <p:txBody>
          <a:bodyPr/>
          <a:lstStyle>
            <a:lvl1pPr algn="r">
              <a:defRPr sz="5000"/>
            </a:lvl1pPr>
          </a:lstStyle>
          <a:p>
            <a:r>
              <a:rPr lang="es-ES" altLang="en-US" dirty="0"/>
              <a:t>Haga clic para cambiar el estilo de </a:t>
            </a:r>
            <a:r>
              <a:rPr lang="es-ES" altLang="en-US" dirty="0" smtClean="0"/>
              <a:t>título</a:t>
            </a:r>
            <a:endParaRPr lang="es-ES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4077072"/>
            <a:ext cx="6842720" cy="1608584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altLang="en-US" dirty="0"/>
              <a:t>Haga clic para modificar el estilo de subtítulo del patrón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451668" y="6301860"/>
            <a:ext cx="2133600" cy="457200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9336773-BCD3-46E8-B62A-2AB8CAF76034}" type="slidenum">
              <a:rPr lang="es-ES" altLang="en-US" smtClean="0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2" name="Rectángulo 1"/>
          <p:cNvSpPr/>
          <p:nvPr userDrawn="1"/>
        </p:nvSpPr>
        <p:spPr>
          <a:xfrm flipH="1">
            <a:off x="751688" y="1257697"/>
            <a:ext cx="45719" cy="4445598"/>
          </a:xfrm>
          <a:prstGeom prst="rect">
            <a:avLst/>
          </a:prstGeom>
          <a:solidFill>
            <a:srgbClr val="FF0000"/>
          </a:solidFill>
          <a:ln>
            <a:solidFill>
              <a:srgbClr val="F82B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722" y="6165850"/>
            <a:ext cx="1433316" cy="691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n-US"/>
              <a:t>Programas Presupuestales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6EDE3-E360-4F46-83ED-DA1112B5F9D4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n-US"/>
              <a:t>Programas Presupuestales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5073-C421-4E5E-8784-49268187874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n-US"/>
              <a:t>Programas Presupuestales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4F066-DEE0-44B7-80DF-AB20462BED9D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n-US"/>
              <a:t>Programas Presupuestales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93BE2-E6DC-4020-AF9A-2EEE58C52D1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n-US"/>
              <a:t>Programas Presupuestales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461F9-A7D2-4B1E-ACAA-14CB20024425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n-US"/>
              <a:t>Programas Presupuestales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4CC1C-F456-4706-A318-F8CA47716BC2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666242"/>
            <a:ext cx="7772400" cy="1362075"/>
          </a:xfrm>
        </p:spPr>
        <p:txBody>
          <a:bodyPr/>
          <a:lstStyle>
            <a:lvl1pPr algn="l">
              <a:defRPr sz="4000" b="1" cap="none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n-US"/>
              <a:t>Programas Presupuestales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879C1-3509-4294-B03E-2953E472127B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546258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n-US"/>
              <a:t>Programas Presupuestales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16A93-2259-4A5C-970B-60CD26628054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7236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292349"/>
            <a:ext cx="4040188" cy="38338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757236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292349"/>
            <a:ext cx="4041775" cy="38338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n-US"/>
              <a:t>Programas Presupuestales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F0FDE-B3CE-4EA1-AC9A-E1464524B31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n-US"/>
              <a:t>Programas Presupuestales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2D828-8A01-42A3-938B-D394FF68AF7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n-US"/>
              <a:t>Programas Presupuestales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1D669-0A9E-4C4A-86DF-5360ED1020C0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n-US"/>
              <a:t>Programas Presupuestales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7CCAD-DF36-4DC0-8960-A8D3D3268F8D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7166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517232"/>
            <a:ext cx="5486400" cy="6549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n-US"/>
              <a:t>Programas Presupuestales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4904F-2C1A-4EEF-81F4-42FD53C45532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5000">
              <a:schemeClr val="accent3">
                <a:lumMod val="95000"/>
              </a:schemeClr>
            </a:gs>
            <a:gs pos="64000">
              <a:schemeClr val="accent3">
                <a:lumMod val="85000"/>
              </a:schemeClr>
            </a:gs>
            <a:gs pos="100000">
              <a:schemeClr val="accent3">
                <a:lumMod val="6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 smtClean="0"/>
              <a:t>Haga clic para cambiar el estilo de título	</a:t>
            </a:r>
          </a:p>
        </p:txBody>
      </p:sp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C00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 smtClean="0"/>
              <a:t>Haga clic para modificar el estilo de texto del patrón</a:t>
            </a:r>
          </a:p>
          <a:p>
            <a:pPr lvl="1"/>
            <a:r>
              <a:rPr lang="es-ES" altLang="en-US" dirty="0" smtClean="0"/>
              <a:t>Segundo nivel</a:t>
            </a:r>
          </a:p>
          <a:p>
            <a:pPr lvl="2"/>
            <a:r>
              <a:rPr lang="es-ES" altLang="en-US" dirty="0" smtClean="0"/>
              <a:t>Tercer nivel</a:t>
            </a:r>
          </a:p>
          <a:p>
            <a:pPr lvl="3"/>
            <a:r>
              <a:rPr lang="es-ES" altLang="en-US" dirty="0" smtClean="0"/>
              <a:t>Cuarto nivel</a:t>
            </a:r>
          </a:p>
          <a:p>
            <a:pPr lvl="4"/>
            <a:r>
              <a:rPr lang="es-ES" altLang="en-US" dirty="0" smtClean="0"/>
              <a:t>Quinto nivel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s-ES" altLang="en-US" dirty="0" smtClean="0"/>
              <a:t>Programas Presupuestales</a:t>
            </a:r>
            <a:endParaRPr lang="es-ES" alt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2C5330-AB51-44D7-A457-81D0509DEF42}" type="slidenum">
              <a:rPr lang="es-ES" altLang="en-US" smtClean="0"/>
              <a:pPr>
                <a:defRPr/>
              </a:pPr>
              <a:t>‹Nº›</a:t>
            </a:fld>
            <a:endParaRPr lang="es-ES" altLang="en-US" dirty="0"/>
          </a:p>
        </p:txBody>
      </p:sp>
      <p:sp>
        <p:nvSpPr>
          <p:cNvPr id="1032" name="Freeform 7"/>
          <p:cNvSpPr>
            <a:spLocks noChangeArrowheads="1"/>
          </p:cNvSpPr>
          <p:nvPr/>
        </p:nvSpPr>
        <p:spPr bwMode="auto">
          <a:xfrm>
            <a:off x="457200" y="260874"/>
            <a:ext cx="8217948" cy="719854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3722" y="6165850"/>
            <a:ext cx="1433316" cy="691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bg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bg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bg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bg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bg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bg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bg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bg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q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§"/>
        <a:defRPr sz="1800">
          <a:solidFill>
            <a:schemeClr val="tx1"/>
          </a:solidFill>
          <a:latin typeface="Calibri" panose="020F0502020204030204" pitchFamily="34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apps5.mineco.gob.pe/resulta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mef.gob.pe/index.php?option=com_content&amp;view=article&amp;id=3332&amp;Itemid=101532&amp;lang=es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ctrTitle"/>
          </p:nvPr>
        </p:nvSpPr>
        <p:spPr>
          <a:xfrm>
            <a:off x="914400" y="1276566"/>
            <a:ext cx="7623175" cy="2368458"/>
          </a:xfrm>
          <a:gradFill>
            <a:gsLst>
              <a:gs pos="16000">
                <a:schemeClr val="bg1"/>
              </a:gs>
              <a:gs pos="56000">
                <a:schemeClr val="bg1">
                  <a:lumMod val="85000"/>
                </a:schemeClr>
              </a:gs>
              <a:gs pos="6900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0"/>
          </a:gradFill>
        </p:spPr>
        <p:txBody>
          <a:bodyPr/>
          <a:lstStyle/>
          <a:p>
            <a:r>
              <a:rPr lang="es-ES" altLang="zh-TW" sz="3800" dirty="0" smtClean="0">
                <a:solidFill>
                  <a:srgbClr val="C00000"/>
                </a:solidFill>
              </a:rPr>
              <a:t>El Presupuesto </a:t>
            </a:r>
            <a:r>
              <a:rPr lang="es-ES" altLang="zh-TW" sz="3800" dirty="0">
                <a:solidFill>
                  <a:srgbClr val="C00000"/>
                </a:solidFill>
              </a:rPr>
              <a:t>por Resultados (</a:t>
            </a:r>
            <a:r>
              <a:rPr lang="es-ES" altLang="zh-TW" sz="3800" dirty="0" err="1">
                <a:solidFill>
                  <a:srgbClr val="C00000"/>
                </a:solidFill>
              </a:rPr>
              <a:t>PpR</a:t>
            </a:r>
            <a:r>
              <a:rPr lang="es-ES" altLang="zh-TW" sz="3800" dirty="0">
                <a:solidFill>
                  <a:srgbClr val="C00000"/>
                </a:solidFill>
              </a:rPr>
              <a:t>)</a:t>
            </a:r>
            <a:r>
              <a:rPr lang="es-ES" sz="3800" dirty="0">
                <a:solidFill>
                  <a:srgbClr val="C00000"/>
                </a:solidFill>
              </a:rPr>
              <a:t/>
            </a:r>
            <a:br>
              <a:rPr lang="es-ES" sz="3800" dirty="0">
                <a:solidFill>
                  <a:srgbClr val="C00000"/>
                </a:solidFill>
              </a:rPr>
            </a:br>
            <a:r>
              <a:rPr lang="es-ES" altLang="zh-TW" sz="3800" dirty="0" smtClean="0">
                <a:solidFill>
                  <a:srgbClr val="C00000"/>
                </a:solidFill>
              </a:rPr>
              <a:t>y sus instrumentos</a:t>
            </a:r>
            <a:br>
              <a:rPr lang="es-ES" altLang="zh-TW" sz="3800" dirty="0" smtClean="0">
                <a:solidFill>
                  <a:srgbClr val="C00000"/>
                </a:solidFill>
              </a:rPr>
            </a:br>
            <a:r>
              <a:rPr lang="es-ES" altLang="zh-TW" sz="3800" dirty="0" smtClean="0">
                <a:solidFill>
                  <a:srgbClr val="C00000"/>
                </a:solidFill>
              </a:rPr>
              <a:t>Estado, avances y perspectivas </a:t>
            </a:r>
            <a:endParaRPr lang="es-ES" sz="3800" dirty="0" smtClean="0">
              <a:solidFill>
                <a:srgbClr val="C0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91680" y="4005064"/>
            <a:ext cx="6842720" cy="1680592"/>
          </a:xfrm>
        </p:spPr>
        <p:txBody>
          <a:bodyPr>
            <a:normAutofit fontScale="55000" lnSpcReduction="20000"/>
          </a:bodyPr>
          <a:lstStyle/>
          <a:p>
            <a:r>
              <a:rPr lang="es-ES" sz="5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Dirección de Calidad del Gasto Público</a:t>
            </a:r>
          </a:p>
          <a:p>
            <a:r>
              <a:rPr lang="es-ES" sz="5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Dirección General de Presupuesto Público</a:t>
            </a:r>
          </a:p>
          <a:p>
            <a:r>
              <a:rPr lang="es-ES" sz="4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Abril, 2015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77398" y="6221850"/>
            <a:ext cx="2133600" cy="457200"/>
          </a:xfrm>
        </p:spPr>
        <p:txBody>
          <a:bodyPr/>
          <a:lstStyle/>
          <a:p>
            <a:pPr>
              <a:defRPr/>
            </a:pPr>
            <a:fld id="{6F840B7C-61B1-48A5-896B-D4E79A2E5859}" type="slidenum">
              <a:rPr lang="es-ES" altLang="en-US" smtClean="0"/>
              <a:pPr>
                <a:defRPr/>
              </a:pPr>
              <a:t>1</a:t>
            </a:fld>
            <a:endParaRPr lang="es-E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es-MX" sz="3600" dirty="0" smtClean="0"/>
              <a:t>¿Qué es un Programa Presupuestal?</a:t>
            </a:r>
            <a:endParaRPr lang="es-PE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52429"/>
          </a:xfrm>
        </p:spPr>
        <p:txBody>
          <a:bodyPr/>
          <a:lstStyle/>
          <a:p>
            <a:r>
              <a:rPr lang="es-MX" dirty="0" smtClean="0"/>
              <a:t>Entrega productos (bienes y servicios) </a:t>
            </a:r>
            <a:r>
              <a:rPr lang="es-PE" dirty="0"/>
              <a:t>para generar un cambio y lograr un resultado específico </a:t>
            </a:r>
            <a:r>
              <a:rPr lang="es-PE" dirty="0" smtClean="0"/>
              <a:t>en l</a:t>
            </a:r>
            <a:r>
              <a:rPr lang="es-MX" dirty="0" smtClean="0"/>
              <a:t>a población objetivo</a:t>
            </a:r>
            <a:r>
              <a:rPr lang="es-PE" dirty="0" smtClean="0"/>
              <a:t>.</a:t>
            </a:r>
          </a:p>
          <a:p>
            <a:r>
              <a:rPr lang="es-PE" dirty="0" smtClean="0"/>
              <a:t>Es una unidad </a:t>
            </a:r>
            <a:r>
              <a:rPr lang="es-PE" dirty="0"/>
              <a:t>de programación </a:t>
            </a:r>
            <a:r>
              <a:rPr lang="es-PE" dirty="0" smtClean="0"/>
              <a:t>y ejecución de </a:t>
            </a:r>
            <a:r>
              <a:rPr lang="es-PE" dirty="0"/>
              <a:t>las acciones de las entidades </a:t>
            </a:r>
            <a:r>
              <a:rPr lang="es-PE" dirty="0" smtClean="0"/>
              <a:t>públicas.</a:t>
            </a:r>
          </a:p>
          <a:p>
            <a:r>
              <a:rPr lang="es-MX" dirty="0" smtClean="0"/>
              <a:t>Se sustenta en un diseño basado en evidencia o en un modelo conceptual validado.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10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5321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11</a:t>
            </a:fld>
            <a:endParaRPr lang="es-ES" altLang="en-US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61037"/>
              </p:ext>
            </p:extLst>
          </p:nvPr>
        </p:nvGraphicFramePr>
        <p:xfrm>
          <a:off x="1691680" y="1844824"/>
          <a:ext cx="5468739" cy="4100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2627784" y="1412875"/>
            <a:ext cx="3709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/>
              <a:t>Evolución de los Programas Presupuestales</a:t>
            </a:r>
            <a:endParaRPr lang="es-PE" sz="14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es-MX" sz="3600" dirty="0" smtClean="0"/>
              <a:t>Situación actual y avances 2014</a:t>
            </a:r>
            <a:endParaRPr lang="es-PE" sz="3600" dirty="0"/>
          </a:p>
        </p:txBody>
      </p:sp>
    </p:spTree>
    <p:extLst>
      <p:ext uri="{BB962C8B-B14F-4D97-AF65-F5344CB8AC3E}">
        <p14:creationId xmlns:p14="http://schemas.microsoft.com/office/powerpoint/2010/main" val="327039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12</a:t>
            </a:fld>
            <a:endParaRPr lang="es-ES" altLang="en-US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es-MX" sz="3600" dirty="0" smtClean="0"/>
              <a:t>Situación actual y avances 2014</a:t>
            </a:r>
            <a:endParaRPr lang="es-PE" sz="36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835546"/>
              </p:ext>
            </p:extLst>
          </p:nvPr>
        </p:nvGraphicFramePr>
        <p:xfrm>
          <a:off x="457200" y="1052735"/>
          <a:ext cx="8435280" cy="5089566"/>
        </p:xfrm>
        <a:graphic>
          <a:graphicData uri="http://schemas.openxmlformats.org/drawingml/2006/table">
            <a:tbl>
              <a:tblPr/>
              <a:tblGrid>
                <a:gridCol w="5243460"/>
                <a:gridCol w="768085"/>
                <a:gridCol w="768085"/>
                <a:gridCol w="1010459"/>
                <a:gridCol w="645191"/>
              </a:tblGrid>
              <a:tr h="496960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Ejecución de PP - 2014</a:t>
                      </a:r>
                      <a:b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(En Millones de NS)</a:t>
                      </a:r>
                    </a:p>
                  </a:txBody>
                  <a:tcPr marL="8211" marR="8211" marT="821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62597"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PROGRAMA PRESUPUESTAL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PIA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PIM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(Devengado) 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Avance % 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95727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0090: LOGROS DE APRENDIZAJE DE ESTUDIANTES DE LA EDUCACION BASICA REGULAR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10,017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11,997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11,445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95.4%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5727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0061: REDUCCION DEL COSTO, TIEMPO E INSEGURIDAD VIAL EN EL SISTEMA DE TRANSPORTE TERRESTRE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9,094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11,357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10,314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90.8%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2597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0030: REDUCCION DE DELITOS Y FALTAS QUE AFECTAN LA SEGURIDAD CIUDADANA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3,678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4,707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4,510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95.8%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465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0082: PROGRAMA NACIONAL DE SANEAMIENTO URBANO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2,365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2,779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2,004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72.1%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2465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0083: PROGRAMA NACIONAL DE SANEAMIENTO RURAL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1,338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2,757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1,996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72.4%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465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0066: FORMACION UNIVERSITARIA DE PREGRADO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2,111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2,748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2,100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76.4%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9277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0042: APROVECHAMIENTO DE LOS RECURSOS HIDRICOS PARA USO AGRARIO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1,066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2,323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1,523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65.6%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465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0001: PROGRAMA ARTICULADO NUTRICIONAL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1,353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2,092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1,943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92.9%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5727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0068: REDUCCION DE VULNERABILIDAD Y ATENCION DE EMERGENCIAS POR DESASTRES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821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1,938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1,430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73.8%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465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0002: SALUD MATERNO NEONATAL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1,104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1,736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1,603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92.4%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2465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0108: MEJORAMIENTO INTEGRAL DE BARRIOS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923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1,430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69.8%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465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0036: GESTION INTEGRAL DE RESIDUOS SOLIDOS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964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1,324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1,113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84.0%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2465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0086: MEJORA DE LOS SERVICIOS DEL SISTEMA DE JUSTICIA PENAL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1,027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1,104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1,080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97.8%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465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0049: PROGRAMA NACIONAL DE APOYO DIRECTO A LOS MAS POBRES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1,028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1,104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1,068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96.7%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2465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0115: PROGRAMA NACIONAL DE ALIMENTACION ESCOLAR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1,288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1,022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93.9%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465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Resto de PP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9,339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11,308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10,075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89.1%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2465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8211" marR="8211" marT="8211" marB="0">
                    <a:lnL>
                      <a:noFill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47,515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61,726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54,160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87.7%</a:t>
                      </a:r>
                    </a:p>
                  </a:txBody>
                  <a:tcPr marL="8211" marR="8211" marT="8211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4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52528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>
                <a:solidFill>
                  <a:srgbClr val="C00000"/>
                </a:solidFill>
              </a:rPr>
              <a:t>Diseño e instrumentos metodológicos</a:t>
            </a:r>
          </a:p>
          <a:p>
            <a:r>
              <a:rPr lang="es-MX" sz="2800" dirty="0" smtClean="0"/>
              <a:t>Consolidación metodológica: Instrumentos y herramientas vinculados a los PP han alcanzado la madurez.</a:t>
            </a:r>
          </a:p>
          <a:p>
            <a:r>
              <a:rPr lang="es-MX" sz="2800" dirty="0"/>
              <a:t>Se avanzó en la integración con el SNIP a través de la tipología de proyectos. </a:t>
            </a:r>
            <a:endParaRPr lang="es-MX" sz="2800" dirty="0" smtClean="0"/>
          </a:p>
          <a:p>
            <a:r>
              <a:rPr lang="es-PE" sz="2800" dirty="0"/>
              <a:t>Soporte a la </a:t>
            </a:r>
            <a:r>
              <a:rPr lang="es-PE" sz="2800" dirty="0" smtClean="0"/>
              <a:t>implementación: Procesos de asistencia técnica para el diseño e implementación</a:t>
            </a:r>
            <a:r>
              <a:rPr lang="es-MX" sz="2800" dirty="0" smtClean="0"/>
              <a:t>.</a:t>
            </a:r>
          </a:p>
          <a:p>
            <a:r>
              <a:rPr lang="es-PE" sz="2800" dirty="0" smtClean="0"/>
              <a:t>Se ha avanzado en la definición y cálculo de indicadores de desempeño (40 PP con indicadores calculados).</a:t>
            </a:r>
            <a:endParaRPr lang="es-PE" sz="2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13</a:t>
            </a:fld>
            <a:endParaRPr lang="es-ES" altLang="en-US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485830" y="286936"/>
            <a:ext cx="8229600" cy="70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r>
              <a:rPr lang="es-MX" sz="3600" kern="0" dirty="0" smtClean="0"/>
              <a:t>Situación actual y avances 2014</a:t>
            </a:r>
            <a:endParaRPr lang="es-PE" sz="3600" kern="0" dirty="0"/>
          </a:p>
        </p:txBody>
      </p:sp>
    </p:spTree>
    <p:extLst>
      <p:ext uri="{BB962C8B-B14F-4D97-AF65-F5344CB8AC3E}">
        <p14:creationId xmlns:p14="http://schemas.microsoft.com/office/powerpoint/2010/main" val="143639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14</a:t>
            </a:fld>
            <a:endParaRPr lang="es-ES" altLang="en-US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457200" y="1081306"/>
            <a:ext cx="8229600" cy="5162332"/>
          </a:xfrm>
        </p:spPr>
        <p:txBody>
          <a:bodyPr/>
          <a:lstStyle/>
          <a:p>
            <a:pPr marL="0" indent="0">
              <a:buNone/>
            </a:pPr>
            <a:r>
              <a:rPr lang="es-MX" sz="2800" dirty="0" smtClean="0">
                <a:solidFill>
                  <a:srgbClr val="C00000"/>
                </a:solidFill>
              </a:rPr>
              <a:t>Articulación territorial</a:t>
            </a:r>
          </a:p>
          <a:p>
            <a:pPr>
              <a:spcBef>
                <a:spcPts val="0"/>
              </a:spcBef>
            </a:pPr>
            <a:r>
              <a:rPr lang="es-MX" sz="2800" dirty="0" smtClean="0"/>
              <a:t>Apropiación de resultados.</a:t>
            </a:r>
          </a:p>
          <a:p>
            <a:pPr marL="0" indent="0">
              <a:spcBef>
                <a:spcPts val="0"/>
              </a:spcBef>
              <a:buNone/>
            </a:pPr>
            <a:endParaRPr lang="es-MX" sz="800" dirty="0" smtClean="0"/>
          </a:p>
          <a:p>
            <a:pPr>
              <a:spcBef>
                <a:spcPts val="0"/>
              </a:spcBef>
            </a:pPr>
            <a:r>
              <a:rPr lang="es-MX" sz="2800" dirty="0" smtClean="0"/>
              <a:t>El 2014 se tuvo 38 PP con articulación territorial; en el 2015 se tiene 52</a:t>
            </a:r>
            <a:r>
              <a:rPr lang="es-PE" sz="28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s-PE" sz="800" dirty="0" smtClean="0"/>
          </a:p>
          <a:p>
            <a:pPr>
              <a:spcBef>
                <a:spcPts val="0"/>
              </a:spcBef>
            </a:pPr>
            <a:r>
              <a:rPr lang="es-MX" sz="2800" dirty="0" smtClean="0"/>
              <a:t>Desarrollo de MO y Tipologías de Proyectos facilitan la programación y ejecución del presupuesto vinculado a los PP en forma coherente y estandarizada. </a:t>
            </a:r>
            <a:endParaRPr lang="es-PE" sz="2800" dirty="0" smtClean="0"/>
          </a:p>
          <a:p>
            <a:pPr marL="0" indent="0">
              <a:spcBef>
                <a:spcPts val="0"/>
              </a:spcBef>
              <a:buNone/>
            </a:pPr>
            <a:endParaRPr lang="es-PE" sz="800" dirty="0" smtClean="0"/>
          </a:p>
          <a:p>
            <a:pPr>
              <a:spcBef>
                <a:spcPts val="0"/>
              </a:spcBef>
            </a:pPr>
            <a:r>
              <a:rPr lang="es-MX" sz="2800" dirty="0" smtClean="0"/>
              <a:t>El 2014 se trabajó la articulación territorial con 16 PP y entre 2014 y 2015 se tiene planificado trabajar en total entre 20 y 26 PP.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485830" y="286936"/>
            <a:ext cx="8229600" cy="70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r>
              <a:rPr lang="es-MX" sz="3600" kern="0" dirty="0" smtClean="0"/>
              <a:t>Situación actual y avances 2014</a:t>
            </a:r>
            <a:endParaRPr lang="es-PE" sz="3600" kern="0" dirty="0"/>
          </a:p>
        </p:txBody>
      </p:sp>
    </p:spTree>
    <p:extLst>
      <p:ext uri="{BB962C8B-B14F-4D97-AF65-F5344CB8AC3E}">
        <p14:creationId xmlns:p14="http://schemas.microsoft.com/office/powerpoint/2010/main" val="38891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320480"/>
          </a:xfrm>
        </p:spPr>
        <p:txBody>
          <a:bodyPr/>
          <a:lstStyle/>
          <a:p>
            <a:pPr marL="0" indent="0">
              <a:buNone/>
            </a:pPr>
            <a:r>
              <a:rPr lang="es-MX" sz="2400" dirty="0" smtClean="0">
                <a:solidFill>
                  <a:srgbClr val="C00000"/>
                </a:solidFill>
              </a:rPr>
              <a:t>Articulación territorial</a:t>
            </a:r>
          </a:p>
          <a:p>
            <a:r>
              <a:rPr lang="es-MX" sz="2400" dirty="0" smtClean="0"/>
              <a:t>2014:</a:t>
            </a:r>
            <a:endParaRPr lang="es-MX" sz="2400" dirty="0"/>
          </a:p>
          <a:p>
            <a:pPr lvl="1"/>
            <a:r>
              <a:rPr lang="es-MX" sz="2400" dirty="0"/>
              <a:t>02 PP con modelos operacionales validados y aprobados por el sector </a:t>
            </a:r>
            <a:r>
              <a:rPr lang="es-MX" sz="2400" dirty="0" smtClean="0"/>
              <a:t>responsable.</a:t>
            </a:r>
            <a:endParaRPr lang="es-MX" sz="2400" dirty="0"/>
          </a:p>
          <a:p>
            <a:pPr lvl="1"/>
            <a:r>
              <a:rPr lang="es-MX" sz="2400" dirty="0"/>
              <a:t>06 PP con modelos operacionales </a:t>
            </a:r>
            <a:r>
              <a:rPr lang="es-MX" sz="2400" dirty="0" smtClean="0"/>
              <a:t>validados, </a:t>
            </a:r>
            <a:r>
              <a:rPr lang="es-MX" sz="2400" dirty="0"/>
              <a:t>pendientes de </a:t>
            </a:r>
            <a:r>
              <a:rPr lang="es-MX" sz="2400" dirty="0" smtClean="0"/>
              <a:t>aprobación.</a:t>
            </a:r>
            <a:endParaRPr lang="es-MX" sz="2400" dirty="0"/>
          </a:p>
          <a:p>
            <a:pPr lvl="1"/>
            <a:r>
              <a:rPr lang="es-MX" sz="2400" dirty="0"/>
              <a:t>05 PP con modelos operacionales </a:t>
            </a:r>
            <a:r>
              <a:rPr lang="es-MX" sz="2400" dirty="0" smtClean="0"/>
              <a:t>revisados, </a:t>
            </a:r>
            <a:r>
              <a:rPr lang="es-MX" sz="2400" dirty="0"/>
              <a:t>pendientes de </a:t>
            </a:r>
            <a:r>
              <a:rPr lang="es-MX" sz="2400" dirty="0" smtClean="0"/>
              <a:t>validación.</a:t>
            </a:r>
          </a:p>
          <a:p>
            <a:pPr lvl="1"/>
            <a:r>
              <a:rPr lang="es-MX" sz="2400" dirty="0" smtClean="0"/>
              <a:t>03 PP en proceso de revisión de modelos operacionales.</a:t>
            </a:r>
            <a:endParaRPr lang="es-PE" sz="2400" dirty="0"/>
          </a:p>
          <a:p>
            <a:endParaRPr lang="es-PE" sz="2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15</a:t>
            </a:fld>
            <a:endParaRPr lang="es-ES" altLang="en-US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85830" y="286936"/>
            <a:ext cx="8229600" cy="70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r>
              <a:rPr lang="es-MX" sz="3600" kern="0" dirty="0" smtClean="0"/>
              <a:t>Situación actual y avances 2014</a:t>
            </a:r>
            <a:endParaRPr lang="es-PE" sz="3600" kern="0" dirty="0"/>
          </a:p>
        </p:txBody>
      </p:sp>
    </p:spTree>
    <p:extLst>
      <p:ext uri="{BB962C8B-B14F-4D97-AF65-F5344CB8AC3E}">
        <p14:creationId xmlns:p14="http://schemas.microsoft.com/office/powerpoint/2010/main" val="15641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16</a:t>
            </a:fld>
            <a:endParaRPr lang="es-ES" altLang="en-US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050940"/>
              </p:ext>
            </p:extLst>
          </p:nvPr>
        </p:nvGraphicFramePr>
        <p:xfrm>
          <a:off x="457200" y="989857"/>
          <a:ext cx="8435280" cy="5168139"/>
        </p:xfrm>
        <a:graphic>
          <a:graphicData uri="http://schemas.openxmlformats.org/drawingml/2006/table">
            <a:tbl>
              <a:tblPr/>
              <a:tblGrid>
                <a:gridCol w="658416"/>
                <a:gridCol w="7776864"/>
              </a:tblGrid>
              <a:tr h="26657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Avance en el proceso de Articulación Territorial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063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 publicados en el diario oficial El Peruano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063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Acceso y uso de la electrificación rural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8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Incremento de la práctica de actividades físicas, deportivas y recreativas en la población peruana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 validados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063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Reducción de delitos y faltas que afectan la seguridad ciudadana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Gestión integral de residuos solidos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Aprovechamiento de los recursos hídricos para uso agrario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8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Reducción del costo, tiempo e inseguridad vial en el sistema de transporte terrestre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Reducción de la degradación de los suelos agrarios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Mejora de la articulación de productores al mercado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 revisados pendientes de validar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063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Mejora de la sanidad animal (*)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Mejora y mantenimiento de la sanidad vegetal (*)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Mejora de la inocuidad agroalimentaria (*)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8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Aprovechamiento de las oportunidades comerciales brindadas por los principales socios comerciales del Perú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Incremento de la competividad del sector artesanía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8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PE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 en revisión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063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Programa nacional de saneamiento rural (*)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Fortalecimiento de las condiciones laborales (*)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8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Prevención y manejo de condiciones secundarias de salud en personas con discapacidad (*)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 bwMode="auto">
          <a:xfrm>
            <a:off x="485830" y="286936"/>
            <a:ext cx="8229600" cy="70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r>
              <a:rPr lang="es-MX" sz="3600" kern="0" dirty="0" smtClean="0"/>
              <a:t>Situación actual y avances 2014</a:t>
            </a:r>
            <a:endParaRPr lang="es-PE" sz="3600" kern="0" dirty="0"/>
          </a:p>
        </p:txBody>
      </p:sp>
    </p:spTree>
    <p:extLst>
      <p:ext uri="{BB962C8B-B14F-4D97-AF65-F5344CB8AC3E}">
        <p14:creationId xmlns:p14="http://schemas.microsoft.com/office/powerpoint/2010/main" val="1784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es-MX" dirty="0" smtClean="0"/>
              <a:t>Retos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2876"/>
            <a:ext cx="8229600" cy="4713604"/>
          </a:xfrm>
        </p:spPr>
        <p:txBody>
          <a:bodyPr/>
          <a:lstStyle/>
          <a:p>
            <a:pPr algn="just"/>
            <a:r>
              <a:rPr lang="es-PE" sz="3200" b="1" dirty="0"/>
              <a:t>Consolidar la articulación </a:t>
            </a:r>
            <a:r>
              <a:rPr lang="es-PE" sz="3200" b="1" dirty="0" smtClean="0"/>
              <a:t>territorial. </a:t>
            </a:r>
            <a:endParaRPr lang="es-PE" sz="3200" dirty="0" smtClean="0"/>
          </a:p>
          <a:p>
            <a:pPr marL="0" indent="0" algn="just">
              <a:buNone/>
            </a:pPr>
            <a:endParaRPr lang="es-PE" sz="800" dirty="0" smtClean="0"/>
          </a:p>
          <a:p>
            <a:pPr algn="just"/>
            <a:r>
              <a:rPr lang="es-PE" sz="3200" dirty="0"/>
              <a:t>Alcanzar un nivel homogéneo en la calidad de diseño de los PP</a:t>
            </a:r>
            <a:r>
              <a:rPr lang="es-PE" sz="3200" dirty="0" smtClean="0"/>
              <a:t>.</a:t>
            </a:r>
            <a:endParaRPr lang="es-MX" sz="3200" dirty="0" smtClean="0"/>
          </a:p>
          <a:p>
            <a:pPr algn="just"/>
            <a:endParaRPr lang="es-PE" sz="900" dirty="0"/>
          </a:p>
          <a:p>
            <a:pPr algn="just"/>
            <a:r>
              <a:rPr lang="es-MX" sz="3200" dirty="0"/>
              <a:t>Incrementar la penetración de los PP en las funciones con baja cobertura</a:t>
            </a:r>
            <a:r>
              <a:rPr lang="es-PE" sz="3200" dirty="0" smtClean="0"/>
              <a:t>.</a:t>
            </a:r>
          </a:p>
          <a:p>
            <a:pPr marL="0" indent="0" algn="just">
              <a:buNone/>
            </a:pPr>
            <a:endParaRPr lang="es-PE" sz="800" dirty="0" smtClean="0"/>
          </a:p>
          <a:p>
            <a:pPr algn="just"/>
            <a:r>
              <a:rPr lang="es-MX" sz="3200" dirty="0" smtClean="0"/>
              <a:t>Generar y utilizar información de resultados en la toma de decisiones presupuestal.</a:t>
            </a:r>
            <a:endParaRPr lang="es-PE" sz="32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17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093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es-MX" dirty="0" smtClean="0"/>
              <a:t>Retos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2876"/>
            <a:ext cx="8229600" cy="4713604"/>
          </a:xfrm>
        </p:spPr>
        <p:txBody>
          <a:bodyPr/>
          <a:lstStyle/>
          <a:p>
            <a:pPr marL="0" indent="0" algn="just">
              <a:buNone/>
            </a:pPr>
            <a:r>
              <a:rPr lang="es-MX" sz="2800" dirty="0" smtClean="0"/>
              <a:t>Ello implica:</a:t>
            </a:r>
            <a:endParaRPr lang="es-PE" sz="2800" dirty="0" smtClean="0"/>
          </a:p>
          <a:p>
            <a:pPr algn="just"/>
            <a:r>
              <a:rPr lang="es-PE" sz="2800" dirty="0" smtClean="0"/>
              <a:t>Involucrar </a:t>
            </a:r>
            <a:r>
              <a:rPr lang="es-PE" sz="2800" dirty="0"/>
              <a:t>y comprometer en la reforma a todos los niveles de </a:t>
            </a:r>
            <a:r>
              <a:rPr lang="es-PE" sz="2800" dirty="0" smtClean="0"/>
              <a:t>gobierno</a:t>
            </a:r>
            <a:r>
              <a:rPr lang="es-MX" sz="2800" dirty="0" smtClean="0"/>
              <a:t>.</a:t>
            </a:r>
            <a:endParaRPr lang="es-PE" sz="2800" dirty="0"/>
          </a:p>
          <a:p>
            <a:pPr algn="just"/>
            <a:r>
              <a:rPr lang="es-PE" sz="2800" dirty="0" smtClean="0"/>
              <a:t>Desarrollar </a:t>
            </a:r>
            <a:r>
              <a:rPr lang="es-PE" sz="2800" dirty="0"/>
              <a:t>capacidades para el diseño, implementación y ejecución de los PP.</a:t>
            </a:r>
          </a:p>
          <a:p>
            <a:pPr algn="just"/>
            <a:r>
              <a:rPr lang="es-MX" sz="2800" dirty="0" smtClean="0"/>
              <a:t>Ajustar el marco normativo orientándolo a la gestión por resultados.</a:t>
            </a:r>
            <a:endParaRPr lang="es-PE" sz="2800" dirty="0" smtClean="0"/>
          </a:p>
          <a:p>
            <a:pPr algn="just"/>
            <a:r>
              <a:rPr lang="es-PE" sz="2800" dirty="0" smtClean="0"/>
              <a:t>Desarrollar / adecuar procesos, sistemas y herramientas </a:t>
            </a:r>
            <a:r>
              <a:rPr lang="es-PE" sz="2800" dirty="0"/>
              <a:t>que </a:t>
            </a:r>
            <a:r>
              <a:rPr lang="es-PE" sz="2800" dirty="0" smtClean="0"/>
              <a:t>hagan posible, soporten </a:t>
            </a:r>
            <a:r>
              <a:rPr lang="es-PE" sz="2800" dirty="0"/>
              <a:t>y faciliten la gestión presupuestaría por resultados</a:t>
            </a:r>
            <a:r>
              <a:rPr lang="es-PE" sz="2800" dirty="0" smtClean="0"/>
              <a:t>.</a:t>
            </a:r>
            <a:endParaRPr lang="es-PE" sz="2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18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2226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ctrTitle"/>
          </p:nvPr>
        </p:nvSpPr>
        <p:spPr>
          <a:xfrm>
            <a:off x="914400" y="1412875"/>
            <a:ext cx="7623175" cy="2211571"/>
          </a:xfrm>
          <a:gradFill>
            <a:gsLst>
              <a:gs pos="16000">
                <a:schemeClr val="bg1"/>
              </a:gs>
              <a:gs pos="56000">
                <a:schemeClr val="bg1">
                  <a:lumMod val="85000"/>
                </a:schemeClr>
              </a:gs>
              <a:gs pos="6900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0"/>
          </a:gradFill>
        </p:spPr>
        <p:txBody>
          <a:bodyPr anchor="ctr" anchorCtr="0"/>
          <a:lstStyle/>
          <a:p>
            <a:r>
              <a:rPr lang="es-ES" sz="3800" dirty="0" smtClean="0">
                <a:solidFill>
                  <a:srgbClr val="C00000"/>
                </a:solidFill>
              </a:rPr>
              <a:t>Seguimiento</a:t>
            </a:r>
            <a:br>
              <a:rPr lang="es-ES" sz="3800" dirty="0" smtClean="0">
                <a:solidFill>
                  <a:srgbClr val="C00000"/>
                </a:solidFill>
              </a:rPr>
            </a:br>
            <a:r>
              <a:rPr lang="es-ES" sz="3800" dirty="0" smtClean="0">
                <a:solidFill>
                  <a:srgbClr val="C00000"/>
                </a:solidFill>
              </a:rPr>
              <a:t>Avances y Retos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77398" y="6221850"/>
            <a:ext cx="2133600" cy="457200"/>
          </a:xfrm>
        </p:spPr>
        <p:txBody>
          <a:bodyPr/>
          <a:lstStyle/>
          <a:p>
            <a:pPr>
              <a:defRPr/>
            </a:pPr>
            <a:fld id="{6F840B7C-61B1-48A5-896B-D4E79A2E5859}" type="slidenum">
              <a:rPr lang="es-ES" altLang="en-US" smtClean="0"/>
              <a:pPr>
                <a:defRPr/>
              </a:pPr>
              <a:t>19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8206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ctrTitle"/>
          </p:nvPr>
        </p:nvSpPr>
        <p:spPr>
          <a:xfrm>
            <a:off x="914400" y="1412875"/>
            <a:ext cx="7623175" cy="2211571"/>
          </a:xfrm>
          <a:gradFill>
            <a:gsLst>
              <a:gs pos="16000">
                <a:schemeClr val="bg1"/>
              </a:gs>
              <a:gs pos="56000">
                <a:schemeClr val="bg1">
                  <a:lumMod val="85000"/>
                </a:schemeClr>
              </a:gs>
              <a:gs pos="6900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0"/>
          </a:gradFill>
        </p:spPr>
        <p:txBody>
          <a:bodyPr anchor="ctr" anchorCtr="0"/>
          <a:lstStyle/>
          <a:p>
            <a:r>
              <a:rPr lang="es-ES" sz="3800" dirty="0" smtClean="0">
                <a:solidFill>
                  <a:srgbClr val="C00000"/>
                </a:solidFill>
              </a:rPr>
              <a:t>Antecedentes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77398" y="6221850"/>
            <a:ext cx="2133600" cy="457200"/>
          </a:xfrm>
        </p:spPr>
        <p:txBody>
          <a:bodyPr/>
          <a:lstStyle/>
          <a:p>
            <a:pPr>
              <a:defRPr/>
            </a:pPr>
            <a:fld id="{6F840B7C-61B1-48A5-896B-D4E79A2E5859}" type="slidenum">
              <a:rPr lang="es-ES" altLang="en-US" smtClean="0"/>
              <a:pPr>
                <a:defRPr/>
              </a:pPr>
              <a:t>2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2801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20</a:t>
            </a:fld>
            <a:endParaRPr lang="es-ES" altLang="en-US"/>
          </a:p>
        </p:txBody>
      </p:sp>
      <p:sp>
        <p:nvSpPr>
          <p:cNvPr id="5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323528" y="4160016"/>
            <a:ext cx="4104456" cy="1909900"/>
          </a:xfrm>
        </p:spPr>
        <p:txBody>
          <a:bodyPr>
            <a:normAutofit/>
          </a:bodyPr>
          <a:lstStyle/>
          <a:p>
            <a:pPr algn="just"/>
            <a:endParaRPr lang="es-E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es-ES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Financiero y físico</a:t>
            </a:r>
          </a:p>
          <a:p>
            <a:pPr marL="0" indent="0" algn="just">
              <a:buNone/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Permite conocer avance financiero de los PP (ejecución sobre PIM) y físico (ejecución sobre meta programada).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05816" y="2413260"/>
            <a:ext cx="4536504" cy="1532003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/>
              <a:buNone/>
            </a:pPr>
            <a:r>
              <a:rPr lang="es-ES" sz="2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Seguimiento</a:t>
            </a:r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algn="just">
              <a:buFont typeface="Wingdings 3"/>
              <a:buNone/>
            </a:pP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Recolección y análisis de datos de los PP, para conocer logro de resultados y avance de ejecución. Difusión a través de reportes de indicadores.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842320" y="4249047"/>
            <a:ext cx="3888432" cy="1484209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Font typeface="Wingdings 3"/>
              <a:buNone/>
            </a:pPr>
            <a:endParaRPr lang="es-E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lnSpc>
                <a:spcPct val="110000"/>
              </a:lnSpc>
              <a:buFont typeface="Wingdings 3"/>
              <a:buNone/>
            </a:pPr>
            <a:r>
              <a:rPr lang="es-ES" sz="17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Desempeño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s-E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Permite conocer cambios en la población objetivo del PP, a través de resultados y productos.</a:t>
            </a:r>
          </a:p>
          <a:p>
            <a:pPr algn="just">
              <a:lnSpc>
                <a:spcPct val="110000"/>
              </a:lnSpc>
            </a:pPr>
            <a:endParaRPr lang="es-E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>
              <a:lnSpc>
                <a:spcPct val="110000"/>
              </a:lnSpc>
            </a:pPr>
            <a:endParaRPr lang="es-ES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10000"/>
              </a:lnSpc>
            </a:pPr>
            <a:endParaRPr lang="es-ES" sz="2400" dirty="0" smtClean="0">
              <a:latin typeface="Calibri"/>
              <a:ea typeface="ＭＳ Ｐゴシック"/>
              <a:cs typeface="Calibri"/>
            </a:endParaRPr>
          </a:p>
          <a:p>
            <a:pPr algn="just">
              <a:lnSpc>
                <a:spcPct val="110000"/>
              </a:lnSpc>
            </a:pPr>
            <a:endParaRPr lang="es-ES" sz="2400" dirty="0">
              <a:latin typeface="Calibri"/>
              <a:ea typeface="ＭＳ Ｐゴシック"/>
              <a:cs typeface="Calibri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8501" t="20017" r="39500" b="45097"/>
          <a:stretch/>
        </p:blipFill>
        <p:spPr>
          <a:xfrm>
            <a:off x="5247946" y="2059069"/>
            <a:ext cx="3428946" cy="2240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es-MX" dirty="0" smtClean="0"/>
              <a:t>Seguimiento de los PP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38679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21</a:t>
            </a:fld>
            <a:endParaRPr lang="es-ES" alt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es-MX" dirty="0" smtClean="0"/>
              <a:t>Seguimiento de los PP - Objetivos</a:t>
            </a:r>
            <a:endParaRPr lang="es-PE" dirty="0"/>
          </a:p>
        </p:txBody>
      </p:sp>
      <p:sp>
        <p:nvSpPr>
          <p:cNvPr id="6" name="4 Título"/>
          <p:cNvSpPr txBox="1">
            <a:spLocks/>
          </p:cNvSpPr>
          <p:nvPr/>
        </p:nvSpPr>
        <p:spPr bwMode="auto">
          <a:xfrm>
            <a:off x="2771800" y="1340768"/>
            <a:ext cx="3384376" cy="12227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PE" sz="1600" dirty="0" smtClean="0">
                <a:solidFill>
                  <a:prstClr val="black"/>
                </a:solidFill>
                <a:latin typeface="Verdana" pitchFamily="34" charset="0"/>
              </a:rPr>
              <a:t>Verificar </a:t>
            </a:r>
            <a:r>
              <a:rPr lang="es-PE" sz="1600" dirty="0">
                <a:solidFill>
                  <a:prstClr val="black"/>
                </a:solidFill>
                <a:latin typeface="Verdana" pitchFamily="34" charset="0"/>
              </a:rPr>
              <a:t>el logro de </a:t>
            </a:r>
            <a:r>
              <a:rPr lang="es-PE" sz="1600" dirty="0" smtClean="0">
                <a:solidFill>
                  <a:prstClr val="black"/>
                </a:solidFill>
                <a:latin typeface="Verdana" pitchFamily="34" charset="0"/>
              </a:rPr>
              <a:t>resultados a </a:t>
            </a:r>
            <a:r>
              <a:rPr lang="es-PE" sz="1600" dirty="0">
                <a:solidFill>
                  <a:prstClr val="black"/>
                </a:solidFill>
                <a:latin typeface="Verdana" pitchFamily="34" charset="0"/>
              </a:rPr>
              <a:t>favor de la </a:t>
            </a:r>
            <a:r>
              <a:rPr lang="es-PE" sz="1600" dirty="0" smtClean="0">
                <a:solidFill>
                  <a:prstClr val="black"/>
                </a:solidFill>
                <a:latin typeface="Verdana" pitchFamily="34" charset="0"/>
              </a:rPr>
              <a:t>población, el cumplimiento en la provisión de </a:t>
            </a:r>
            <a:r>
              <a:rPr lang="es-PE" sz="1600" dirty="0">
                <a:solidFill>
                  <a:prstClr val="black"/>
                </a:solidFill>
                <a:latin typeface="Verdana" pitchFamily="34" charset="0"/>
              </a:rPr>
              <a:t>los bienes y </a:t>
            </a:r>
            <a:r>
              <a:rPr lang="es-PE" sz="1600" dirty="0" smtClean="0">
                <a:solidFill>
                  <a:prstClr val="black"/>
                </a:solidFill>
                <a:latin typeface="Verdana" pitchFamily="34" charset="0"/>
              </a:rPr>
              <a:t>servicios (cantidad y calidad).</a:t>
            </a:r>
            <a:endParaRPr lang="es-PE" sz="16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4 Título"/>
          <p:cNvSpPr txBox="1">
            <a:spLocks/>
          </p:cNvSpPr>
          <p:nvPr/>
        </p:nvSpPr>
        <p:spPr bwMode="auto">
          <a:xfrm>
            <a:off x="179512" y="4940424"/>
            <a:ext cx="8568952" cy="839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PE" sz="1600" dirty="0" smtClean="0">
                <a:solidFill>
                  <a:prstClr val="black"/>
                </a:solidFill>
                <a:latin typeface="Verdana" pitchFamily="34" charset="0"/>
              </a:rPr>
              <a:t>Hacer transparente el desempeño de los PP frente </a:t>
            </a:r>
            <a:r>
              <a:rPr lang="es-PE" sz="1600" dirty="0">
                <a:solidFill>
                  <a:prstClr val="black"/>
                </a:solidFill>
                <a:latin typeface="Verdana" pitchFamily="34" charset="0"/>
              </a:rPr>
              <a:t>a </a:t>
            </a:r>
            <a:r>
              <a:rPr lang="es-PE" sz="1600" dirty="0" smtClean="0">
                <a:solidFill>
                  <a:prstClr val="black"/>
                </a:solidFill>
                <a:latin typeface="Verdana" pitchFamily="34" charset="0"/>
              </a:rPr>
              <a:t>entidades públicas, organismos de control y población.</a:t>
            </a:r>
          </a:p>
        </p:txBody>
      </p:sp>
      <p:sp>
        <p:nvSpPr>
          <p:cNvPr id="8" name="4 Título"/>
          <p:cNvSpPr txBox="1">
            <a:spLocks/>
          </p:cNvSpPr>
          <p:nvPr/>
        </p:nvSpPr>
        <p:spPr bwMode="auto">
          <a:xfrm>
            <a:off x="1115616" y="3788296"/>
            <a:ext cx="6912768" cy="10577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solidFill>
                  <a:prstClr val="black"/>
                </a:solidFill>
                <a:latin typeface="Verdana" pitchFamily="34" charset="0"/>
              </a:rPr>
              <a:t>Dar indicios sobre </a:t>
            </a:r>
            <a:r>
              <a:rPr lang="es-ES" sz="1600" dirty="0">
                <a:solidFill>
                  <a:prstClr val="black"/>
                </a:solidFill>
                <a:latin typeface="Verdana" pitchFamily="34" charset="0"/>
              </a:rPr>
              <a:t>dificultades en </a:t>
            </a:r>
            <a:r>
              <a:rPr lang="es-ES" sz="1600" dirty="0" smtClean="0">
                <a:solidFill>
                  <a:prstClr val="black"/>
                </a:solidFill>
                <a:latin typeface="Verdana" pitchFamily="34" charset="0"/>
              </a:rPr>
              <a:t>gestión del PP que </a:t>
            </a:r>
            <a:r>
              <a:rPr lang="es-ES" sz="1600" dirty="0">
                <a:solidFill>
                  <a:prstClr val="black"/>
                </a:solidFill>
                <a:latin typeface="Verdana" pitchFamily="34" charset="0"/>
              </a:rPr>
              <a:t>dificulten el logro de </a:t>
            </a:r>
            <a:r>
              <a:rPr lang="es-ES" sz="1600" dirty="0" smtClean="0">
                <a:solidFill>
                  <a:prstClr val="black"/>
                </a:solidFill>
                <a:latin typeface="Verdana" pitchFamily="34" charset="0"/>
              </a:rPr>
              <a:t>resultados.</a:t>
            </a:r>
            <a:endParaRPr lang="es-ES" sz="16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" name="4 Título"/>
          <p:cNvSpPr txBox="1">
            <a:spLocks/>
          </p:cNvSpPr>
          <p:nvPr/>
        </p:nvSpPr>
        <p:spPr bwMode="auto">
          <a:xfrm>
            <a:off x="1979712" y="2699556"/>
            <a:ext cx="4968552" cy="9447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PE" sz="1600" dirty="0" smtClean="0">
                <a:solidFill>
                  <a:prstClr val="black"/>
                </a:solidFill>
                <a:latin typeface="Verdana" pitchFamily="34" charset="0"/>
              </a:rPr>
              <a:t>Medir el grado de </a:t>
            </a:r>
            <a:r>
              <a:rPr lang="es-PE" sz="1600" dirty="0">
                <a:solidFill>
                  <a:prstClr val="black"/>
                </a:solidFill>
                <a:latin typeface="Verdana" pitchFamily="34" charset="0"/>
              </a:rPr>
              <a:t>eficiencia en el uso de los </a:t>
            </a:r>
            <a:r>
              <a:rPr lang="es-PE" sz="1600" dirty="0" smtClean="0">
                <a:solidFill>
                  <a:prstClr val="black"/>
                </a:solidFill>
                <a:latin typeface="Verdana" pitchFamily="34" charset="0"/>
              </a:rPr>
              <a:t>recursos públicos.</a:t>
            </a:r>
            <a:endParaRPr lang="es-PE" sz="1600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es-MX" dirty="0" smtClean="0"/>
              <a:t>Seguimiento de los PP</a:t>
            </a:r>
            <a:endParaRPr lang="es-PE" dirty="0"/>
          </a:p>
        </p:txBody>
      </p:sp>
      <p:sp>
        <p:nvSpPr>
          <p:cNvPr id="13" name="4 Título"/>
          <p:cNvSpPr txBox="1">
            <a:spLocks/>
          </p:cNvSpPr>
          <p:nvPr/>
        </p:nvSpPr>
        <p:spPr bwMode="auto">
          <a:xfrm>
            <a:off x="5103867" y="2515756"/>
            <a:ext cx="3171295" cy="1500480"/>
          </a:xfrm>
          <a:prstGeom prst="rect">
            <a:avLst/>
          </a:prstGeom>
          <a:solidFill>
            <a:srgbClr val="92C9F6"/>
          </a:solidFill>
          <a:ln>
            <a:noFill/>
          </a:ln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>
              <a:defRPr/>
            </a:pPr>
            <a:r>
              <a:rPr lang="es-PE" sz="1400" b="1" dirty="0" smtClean="0">
                <a:solidFill>
                  <a:schemeClr val="bg1"/>
                </a:solidFill>
                <a:latin typeface="Calibri" pitchFamily="34" charset="0"/>
              </a:rPr>
              <a:t>Reportes de Línea de Base y de Progreso. 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s-PE" sz="1400" b="1" dirty="0" smtClean="0">
                <a:solidFill>
                  <a:schemeClr val="bg1"/>
                </a:solidFill>
                <a:latin typeface="Calibri" pitchFamily="34" charset="0"/>
              </a:rPr>
              <a:t>Fuente: INEI y registros administrativos.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s-PE" sz="1400" b="1" dirty="0" smtClean="0">
                <a:solidFill>
                  <a:schemeClr val="bg1"/>
                </a:solidFill>
                <a:latin typeface="Calibri" pitchFamily="34" charset="0"/>
              </a:rPr>
              <a:t>Periodicidad: Anual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s-PE" sz="1400" b="1" dirty="0" smtClean="0">
                <a:solidFill>
                  <a:schemeClr val="bg1"/>
                </a:solidFill>
                <a:latin typeface="Calibri" pitchFamily="34" charset="0"/>
              </a:rPr>
              <a:t>Indicadores considerados en Evaluación Anual del Presupuesto.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34"/>
          <a:stretch>
            <a:fillRect/>
          </a:stretch>
        </p:blipFill>
        <p:spPr bwMode="auto">
          <a:xfrm>
            <a:off x="857461" y="1772816"/>
            <a:ext cx="4246406" cy="438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4 Título"/>
          <p:cNvSpPr txBox="1">
            <a:spLocks/>
          </p:cNvSpPr>
          <p:nvPr/>
        </p:nvSpPr>
        <p:spPr bwMode="auto">
          <a:xfrm>
            <a:off x="5115244" y="4221088"/>
            <a:ext cx="3171295" cy="1501987"/>
          </a:xfrm>
          <a:prstGeom prst="rect">
            <a:avLst/>
          </a:prstGeom>
          <a:solidFill>
            <a:srgbClr val="92C9F6"/>
          </a:solidFill>
          <a:ln>
            <a:noFill/>
          </a:ln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>
              <a:defRPr/>
            </a:pPr>
            <a:r>
              <a:rPr lang="es-PE" sz="1400" b="1" dirty="0" smtClean="0">
                <a:solidFill>
                  <a:schemeClr val="bg1"/>
                </a:solidFill>
                <a:latin typeface="Calibri" pitchFamily="34" charset="0"/>
              </a:rPr>
              <a:t>Reportes de avance financiero y físico</a:t>
            </a:r>
            <a:r>
              <a:rPr lang="es-PE" sz="1400" b="1" dirty="0">
                <a:solidFill>
                  <a:schemeClr val="bg1"/>
                </a:solidFill>
                <a:latin typeface="Calibri" pitchFamily="34" charset="0"/>
              </a:rPr>
              <a:t>. </a:t>
            </a:r>
            <a:endParaRPr lang="es-PE" sz="1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s-PE" sz="1400" b="1" dirty="0" smtClean="0">
                <a:solidFill>
                  <a:schemeClr val="bg1"/>
                </a:solidFill>
                <a:latin typeface="Calibri" pitchFamily="34" charset="0"/>
              </a:rPr>
              <a:t>Fuente: SIAF.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s-PE" sz="1400" b="1" dirty="0" smtClean="0">
                <a:solidFill>
                  <a:schemeClr val="bg1"/>
                </a:solidFill>
                <a:latin typeface="Calibri" pitchFamily="34" charset="0"/>
              </a:rPr>
              <a:t>Periodicidad: Semestral y mensual.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s-PE" sz="1400" b="1" dirty="0" smtClean="0">
                <a:solidFill>
                  <a:schemeClr val="bg1"/>
                </a:solidFill>
                <a:latin typeface="Calibri" pitchFamily="34" charset="0"/>
              </a:rPr>
              <a:t>Información considerada </a:t>
            </a:r>
            <a:r>
              <a:rPr lang="es-PE" sz="1400" b="1" dirty="0">
                <a:solidFill>
                  <a:schemeClr val="bg1"/>
                </a:solidFill>
                <a:latin typeface="Calibri" pitchFamily="34" charset="0"/>
              </a:rPr>
              <a:t>en Evaluación </a:t>
            </a:r>
            <a:r>
              <a:rPr lang="es-PE" sz="1400" b="1" dirty="0" smtClean="0">
                <a:solidFill>
                  <a:schemeClr val="bg1"/>
                </a:solidFill>
                <a:latin typeface="Calibri" pitchFamily="34" charset="0"/>
              </a:rPr>
              <a:t>Semestral y Anual del </a:t>
            </a:r>
            <a:r>
              <a:rPr lang="es-PE" sz="1400" b="1" dirty="0">
                <a:solidFill>
                  <a:schemeClr val="bg1"/>
                </a:solidFill>
                <a:latin typeface="Calibri" pitchFamily="34" charset="0"/>
              </a:rPr>
              <a:t>Presupuesto</a:t>
            </a:r>
            <a:r>
              <a:rPr lang="es-PE" sz="14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s-PE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4 Título"/>
          <p:cNvSpPr txBox="1">
            <a:spLocks/>
          </p:cNvSpPr>
          <p:nvPr/>
        </p:nvSpPr>
        <p:spPr bwMode="auto">
          <a:xfrm>
            <a:off x="5115244" y="1870130"/>
            <a:ext cx="3171295" cy="566789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ctr">
              <a:spcBef>
                <a:spcPct val="0"/>
              </a:spcBef>
              <a:buFontTx/>
              <a:buNone/>
            </a:pPr>
            <a:r>
              <a:rPr lang="es-PE" altLang="es-ES" sz="1700" b="1" dirty="0" smtClean="0">
                <a:solidFill>
                  <a:schemeClr val="bg1"/>
                </a:solidFill>
              </a:rPr>
              <a:t>Productos del seguimiento</a:t>
            </a:r>
            <a:endParaRPr lang="es-PE" altLang="es-ES" sz="1700" b="1" dirty="0">
              <a:solidFill>
                <a:schemeClr val="bg1"/>
              </a:solidFill>
            </a:endParaRPr>
          </a:p>
        </p:txBody>
      </p:sp>
      <p:sp>
        <p:nvSpPr>
          <p:cNvPr id="17" name="2 Cerrar llave"/>
          <p:cNvSpPr/>
          <p:nvPr/>
        </p:nvSpPr>
        <p:spPr>
          <a:xfrm>
            <a:off x="4921838" y="2526343"/>
            <a:ext cx="193406" cy="14399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sp>
        <p:nvSpPr>
          <p:cNvPr id="18" name="3 Cerrar llave"/>
          <p:cNvSpPr/>
          <p:nvPr/>
        </p:nvSpPr>
        <p:spPr>
          <a:xfrm>
            <a:off x="4921838" y="3966331"/>
            <a:ext cx="182029" cy="19596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sp>
        <p:nvSpPr>
          <p:cNvPr id="19" name="CuadroTexto 18"/>
          <p:cNvSpPr txBox="1"/>
          <p:nvPr/>
        </p:nvSpPr>
        <p:spPr>
          <a:xfrm>
            <a:off x="771079" y="1268760"/>
            <a:ext cx="4567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smtClean="0"/>
              <a:t>¿A qué se le hace seguimiento?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39822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23</a:t>
            </a:fld>
            <a:endParaRPr lang="es-ES" alt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es-MX" dirty="0" smtClean="0"/>
              <a:t>Seguimiento de los PP - Medición</a:t>
            </a:r>
            <a:endParaRPr lang="es-PE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999716"/>
              </p:ext>
            </p:extLst>
          </p:nvPr>
        </p:nvGraphicFramePr>
        <p:xfrm>
          <a:off x="539552" y="1052736"/>
          <a:ext cx="7200800" cy="5056586"/>
        </p:xfrm>
        <a:graphic>
          <a:graphicData uri="http://schemas.openxmlformats.org/drawingml/2006/table">
            <a:tbl>
              <a:tblPr/>
              <a:tblGrid>
                <a:gridCol w="691277"/>
                <a:gridCol w="4332000"/>
                <a:gridCol w="794969"/>
                <a:gridCol w="691277"/>
                <a:gridCol w="691277"/>
              </a:tblGrid>
              <a:tr h="18749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presupuestales con indicadores de desempeño con al menos una medición al 2014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494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Cód.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Presupuestal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 Específico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4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0001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Articulado Nutricional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04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0002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Materno Neonatal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704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0016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TBC-VIH/SIDA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0017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Enfermedades metaxénicas y zoonosis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704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0018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Enfermedades no transmisibles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0024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Prevención y control del cáncer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704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0030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Reducción de delitos y faltas que afectan la seguridad ciudadana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0031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Reducción del tráfico ilícito de drogas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704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0034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Contrataciones públicas eficientes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0035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sostenible de recursos naturales y diversidad biológica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704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0036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integral de residuos sólidos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0042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Aprovechamiento de los recursos hídricos para uso agrario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704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0046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Acceso y uso de la electrificación rural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8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0047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Acceso y uso adecuado de los servicios públicos de telecomunicaciones e información asociados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408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0048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Prevención y atención de incendios, emergencias medicas, rescates y otros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0049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nacional de apoyo directo a los mas pobres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408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0057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Conservación de la diversidad biológica y aprovechamiento sostenible de los recursos naturales en área natural protegida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0058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Acceso de la población a la propiedad predial formalizada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704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0059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familiar habitacional 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8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0061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Reducción del costo, tiempo e inseguridad vial en el sistema de transporte terrestre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408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0065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Aprovechamiento de las oportunidades comerciales brindadas por los principales socios comerciales del Perú 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24</a:t>
            </a:fld>
            <a:endParaRPr lang="es-ES" altLang="en-US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516296"/>
              </p:ext>
            </p:extLst>
          </p:nvPr>
        </p:nvGraphicFramePr>
        <p:xfrm>
          <a:off x="827584" y="1268763"/>
          <a:ext cx="7109483" cy="4904945"/>
        </p:xfrm>
        <a:graphic>
          <a:graphicData uri="http://schemas.openxmlformats.org/drawingml/2006/table">
            <a:tbl>
              <a:tblPr/>
              <a:tblGrid>
                <a:gridCol w="682511"/>
                <a:gridCol w="4277063"/>
                <a:gridCol w="784887"/>
                <a:gridCol w="682511"/>
                <a:gridCol w="682511"/>
              </a:tblGrid>
              <a:tr h="3553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Cód.</a:t>
                      </a:r>
                    </a:p>
                  </a:txBody>
                  <a:tcPr marL="8076" marR="8076" marT="807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Presupuestal</a:t>
                      </a:r>
                    </a:p>
                  </a:txBody>
                  <a:tcPr marL="8076" marR="8076" marT="807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 Específico</a:t>
                      </a:r>
                    </a:p>
                  </a:txBody>
                  <a:tcPr marL="8076" marR="8076" marT="807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8076" marR="8076" marT="807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076" marR="8076" marT="807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0067</a:t>
                      </a:r>
                    </a:p>
                  </a:txBody>
                  <a:tcPr marL="8076" marR="8076" marT="80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Celeridad en los procesos judiciales de familia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733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0068</a:t>
                      </a:r>
                    </a:p>
                  </a:txBody>
                  <a:tcPr marL="8076" marR="8076" marT="8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Reducción de vulnerabilidad y atención de emergencias por desastres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0072</a:t>
                      </a:r>
                    </a:p>
                  </a:txBody>
                  <a:tcPr marL="8076" marR="8076" marT="8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desarrollo alternativo integral y sostenible - PIRDAIS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733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0079</a:t>
                      </a:r>
                    </a:p>
                  </a:txBody>
                  <a:tcPr marL="8076" marR="8076" marT="8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Acceso de la población a la identidad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0080</a:t>
                      </a:r>
                    </a:p>
                  </a:txBody>
                  <a:tcPr marL="8076" marR="8076" marT="8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Lucha contra la violencia familiar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733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0082</a:t>
                      </a:r>
                    </a:p>
                  </a:txBody>
                  <a:tcPr marL="8076" marR="8076" marT="8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nacional de saneamiento urbano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0083</a:t>
                      </a:r>
                    </a:p>
                  </a:txBody>
                  <a:tcPr marL="8076" marR="8076" marT="8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nacional de saneamiento rural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733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0086</a:t>
                      </a:r>
                    </a:p>
                  </a:txBody>
                  <a:tcPr marL="8076" marR="8076" marT="8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 de los servicios del sistema de justicia penal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0089</a:t>
                      </a:r>
                    </a:p>
                  </a:txBody>
                  <a:tcPr marL="8076" marR="8076" marT="8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Reducción de la degradación de los suelos agrarios 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733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0090</a:t>
                      </a:r>
                    </a:p>
                  </a:txBody>
                  <a:tcPr marL="8076" marR="8076" marT="8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Logros de aprendizaje de estudiantes de la educacion básica regular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6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0091</a:t>
                      </a:r>
                    </a:p>
                  </a:txBody>
                  <a:tcPr marL="8076" marR="8076" marT="8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Incremento en el acceso de la población de 3 a 16 años a los servicios educativos públicos de la educación básica regular 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733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0093</a:t>
                      </a:r>
                    </a:p>
                  </a:txBody>
                  <a:tcPr marL="8076" marR="8076" marT="8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productivo de las empresas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0094</a:t>
                      </a:r>
                    </a:p>
                  </a:txBody>
                  <a:tcPr marL="8076" marR="8076" marT="8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Ordenamiento y desarrollo de la acuicultura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733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0095</a:t>
                      </a:r>
                    </a:p>
                  </a:txBody>
                  <a:tcPr marL="8076" marR="8076" marT="8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pesca artesanal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0097</a:t>
                      </a:r>
                    </a:p>
                  </a:txBody>
                  <a:tcPr marL="8076" marR="8076" marT="8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nacional de asistencia solidaria Pensión 65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733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0100</a:t>
                      </a:r>
                    </a:p>
                  </a:txBody>
                  <a:tcPr marL="8076" marR="8076" marT="8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Seguridad integral de los establecimientos penitenciarios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6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0101</a:t>
                      </a:r>
                    </a:p>
                  </a:txBody>
                  <a:tcPr marL="8076" marR="8076" marT="8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Incremento de la práctica de actividades físicas, deportivas y recreativas en la población peruana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4667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0106</a:t>
                      </a:r>
                    </a:p>
                  </a:txBody>
                  <a:tcPr marL="8076" marR="8076" marT="8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Inclusión de niños, niñas y jóvenes con discapacidad en la educación básica y tecnico productiva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0110</a:t>
                      </a:r>
                    </a:p>
                  </a:txBody>
                  <a:tcPr marL="8076" marR="8076" marT="8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Fiscalización aduanera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733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0111</a:t>
                      </a:r>
                    </a:p>
                  </a:txBody>
                  <a:tcPr marL="8076" marR="8076" marT="8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hábitat rural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076" marR="8076" marT="80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8076" marR="8076" marT="80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78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Nota: Para los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PPs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0001, 0002, 0016, 0017, 0018 y 0024 se considera como resultado específico la suma de resultado final, inmediato e intermedio.</a:t>
                      </a:r>
                    </a:p>
                  </a:txBody>
                  <a:tcPr marL="8076" marR="8076" marT="80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es-MX" dirty="0" smtClean="0"/>
              <a:t>Seguimiento de los PP - Medición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98683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25</a:t>
            </a:fld>
            <a:endParaRPr lang="es-ES" altLang="en-US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115014"/>
              </p:ext>
            </p:extLst>
          </p:nvPr>
        </p:nvGraphicFramePr>
        <p:xfrm>
          <a:off x="539554" y="1052736"/>
          <a:ext cx="8208909" cy="5107287"/>
        </p:xfrm>
        <a:graphic>
          <a:graphicData uri="http://schemas.openxmlformats.org/drawingml/2006/table">
            <a:tbl>
              <a:tblPr/>
              <a:tblGrid>
                <a:gridCol w="5746237"/>
                <a:gridCol w="615668"/>
                <a:gridCol w="615668"/>
                <a:gridCol w="615668"/>
                <a:gridCol w="615668"/>
              </a:tblGrid>
              <a:tr h="274540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Indicadores de Desempeño (Resultado Específico)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86687"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PRESUPUESTAL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ARTICULADO NUTRICIONAL (*)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Prevalencia de desnutrición crónica en menores de 5 años (patrón OMS)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MATERNO NEONATAL (*)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 de mortalidad neonatal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75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INCREMENTO EN EL ACCESO DE LA POBLACION DE 3 A 16 AÑOS A LOS SERVICIOS EDUCATIVOS PUBLICOS DE LA EDUCACION BASICA REGULAR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 de cobertura neta de educación inicial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 de cobertura neta de educación primaria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 de cobertura neta de educación secundaria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LOGROS DE APRENDIZAJE DE ESTUDIANTES DE LA EDUCACION BASICA REGULAR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73375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 estudiantes de 2 grado de Primaria de instituciones educativas públicas que se encuentran en el nivel suficiente en comprensión lectora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75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 estudiantes de 2 grado de Primaria de instituciones educativas públicas, que se encuentran en el nivel suficiente en matemática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NACIONAL DE APOYO DIRECTO A LOS MAS POBRES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73375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mujeres de hogares usuarias Juntos que en último nacimiento en los 5 años antes de la encuesta recibieron 6 o más controles prenatales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970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niños de hogares usuarios JUNTOS que cuentan con 6 años de edad y cursan por primera vez el primer grado del nivel primario de Educación Básica Regular, respecto al total de  niños de hogares usuarios Juntos  que cuentan con 6 años de edad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75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niños en edad pre-escolar (3-5 años) de hogares usuarios JUNTOS que asisten a servicios de educación inicial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302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niños menores de 36 meses de hogares usuarios JUNTOS que asisten al menos al 80% de los Controles de Crecimiento y Desarrollo según normas del Sector Salud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es-MX" dirty="0" smtClean="0"/>
              <a:t>Seguimiento de los PP - Resultados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00471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26</a:t>
            </a:fld>
            <a:endParaRPr lang="es-ES" alt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es-MX" dirty="0" smtClean="0"/>
              <a:t>Seguimiento de los PP - Resultados</a:t>
            </a:r>
            <a:endParaRPr lang="es-PE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74338"/>
              </p:ext>
            </p:extLst>
          </p:nvPr>
        </p:nvGraphicFramePr>
        <p:xfrm>
          <a:off x="457202" y="1196752"/>
          <a:ext cx="7931220" cy="4898163"/>
        </p:xfrm>
        <a:graphic>
          <a:graphicData uri="http://schemas.openxmlformats.org/drawingml/2006/table">
            <a:tbl>
              <a:tblPr/>
              <a:tblGrid>
                <a:gridCol w="5551856"/>
                <a:gridCol w="594841"/>
                <a:gridCol w="594841"/>
                <a:gridCol w="594841"/>
                <a:gridCol w="594841"/>
              </a:tblGrid>
              <a:tr h="282711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Indicadores de Desempeño (Resultado Específico)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92243"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PRESUPUESTAL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384486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Proporción de deserción escolar de niños y adolescentes de hogares usuarios Juntos que culminaron el nivel primario de educación básica regular el año anterior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86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Proporción de deserción escolar del nivel secundario de adolescentes de hogares usuarios Juntos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43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ACCESO DE LA POBLACION A LA IDENTIDAD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84486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la población residente en el Perú menor de edad que cuenta con el DNI - RENIEC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43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REDUCCION DE DELITOS Y FALTAS QUE AFECTAN LA SEGURIDAD CIUDADANA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84486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la población de las principales ciudades, víctima de algún delito cometido con arma de fuego en los últimos 12 meses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86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viviendas urbanas afectadas de las principales ciudades, por robo y/o intento de robo ocurridos en los últimos 12 meses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43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 de homicidios por 100 mil habitantes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43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 de victimización por personas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86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REDUCCION DEL COSTO, TIEMPO E INSEGURIDAD VIAL EN EL SISTEMA DE TRANSPORTE TERRESTRE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92243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kilómetro de la red vial nacional pavimentada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43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la Red Vial Nacional pavimentada en buen estado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86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Proporción de hogares cuya población percibe el aumento de vehículos que brindan el servicio de transporte público en el camino vecinal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43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 de Accidentes de Tránsito por cada 10,000 vehículos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43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 de Fallecidos en accidentes de tránsito por cada 100,000 habitantes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43">
                <a:tc gridSpan="5"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(*) Para estos Programas Presupuestales se consideran los Indicadores de Resultado Final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65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27</a:t>
            </a:fld>
            <a:endParaRPr lang="es-ES" alt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es-MX" dirty="0" smtClean="0"/>
              <a:t>Seguimiento de los PP</a:t>
            </a:r>
            <a:endParaRPr lang="es-PE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107950" y="2730134"/>
            <a:ext cx="29527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s-PE" altLang="es-ES" sz="1600" dirty="0" smtClean="0"/>
              <a:t>Se utiliza para </a:t>
            </a:r>
            <a:r>
              <a:rPr lang="es-PE" altLang="es-ES" sz="1600" dirty="0"/>
              <a:t>el </a:t>
            </a:r>
            <a:r>
              <a:rPr lang="es-PE" altLang="es-ES" sz="1600" b="1" u="sng" dirty="0"/>
              <a:t>seguimiento permanente </a:t>
            </a:r>
            <a:r>
              <a:rPr lang="es-PE" altLang="es-ES" sz="1600" dirty="0"/>
              <a:t>de los PP.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s-PE" altLang="es-ES" sz="1600" dirty="0"/>
              <a:t>Complementariamente, desde 2013, incorpora información actualizada de los reportes anteriores e información adicional de otros PP.  </a:t>
            </a:r>
            <a:endParaRPr lang="es-PE" altLang="es-ES" sz="1600" dirty="0" smtClean="0"/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s-PE" altLang="es-ES" sz="1600" dirty="0" smtClean="0"/>
              <a:t>46 PP </a:t>
            </a:r>
            <a:r>
              <a:rPr lang="es-PE" altLang="es-ES" sz="1600" dirty="0"/>
              <a:t>en </a:t>
            </a:r>
            <a:r>
              <a:rPr lang="es-PE" altLang="es-ES" sz="1600" dirty="0" smtClean="0"/>
              <a:t>primera </a:t>
            </a:r>
            <a:r>
              <a:rPr lang="es-PE" altLang="es-ES" sz="1600" dirty="0"/>
              <a:t>versión y otras  funcionalidades.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es-PE" altLang="es-ES" sz="1600" dirty="0"/>
          </a:p>
        </p:txBody>
      </p:sp>
      <p:sp>
        <p:nvSpPr>
          <p:cNvPr id="7" name="12 Rectángulo"/>
          <p:cNvSpPr/>
          <p:nvPr/>
        </p:nvSpPr>
        <p:spPr>
          <a:xfrm>
            <a:off x="107950" y="1844824"/>
            <a:ext cx="8928100" cy="755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es-MX" dirty="0">
                <a:solidFill>
                  <a:schemeClr val="tx1"/>
                </a:solidFill>
              </a:rPr>
              <a:t>A</a:t>
            </a:r>
            <a:r>
              <a:rPr lang="es-MX" dirty="0" smtClean="0">
                <a:solidFill>
                  <a:schemeClr val="tx1"/>
                </a:solidFill>
              </a:rPr>
              <a:t>demás de los Reportes</a:t>
            </a:r>
            <a:r>
              <a:rPr lang="es-PE" dirty="0" smtClean="0">
                <a:solidFill>
                  <a:schemeClr val="tx1"/>
                </a:solidFill>
              </a:rPr>
              <a:t>, la DCGP ha </a:t>
            </a:r>
            <a:r>
              <a:rPr lang="es-PE" dirty="0">
                <a:solidFill>
                  <a:schemeClr val="tx1"/>
                </a:solidFill>
              </a:rPr>
              <a:t>implementado </a:t>
            </a:r>
            <a:r>
              <a:rPr lang="es-PE" dirty="0" smtClean="0">
                <a:solidFill>
                  <a:schemeClr val="tx1"/>
                </a:solidFill>
              </a:rPr>
              <a:t>una aplicación web, como herramienta </a:t>
            </a:r>
            <a:r>
              <a:rPr lang="es-PE" dirty="0">
                <a:solidFill>
                  <a:schemeClr val="tx1"/>
                </a:solidFill>
              </a:rPr>
              <a:t>de difusión. </a:t>
            </a:r>
            <a:r>
              <a:rPr lang="es-PE" dirty="0">
                <a:solidFill>
                  <a:schemeClr val="tx1"/>
                </a:solidFill>
                <a:hlinkClick r:id="rId2"/>
              </a:rPr>
              <a:t>http://apps5.mineco.gob.pe/resulta</a:t>
            </a:r>
            <a:r>
              <a:rPr lang="es-PE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es-PE" dirty="0" smtClean="0">
                <a:solidFill>
                  <a:schemeClr val="tx1"/>
                </a:solidFill>
              </a:rPr>
              <a:t> 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650" t="3800" r="5375" b="32361"/>
          <a:stretch/>
        </p:blipFill>
        <p:spPr>
          <a:xfrm>
            <a:off x="2402236" y="2888258"/>
            <a:ext cx="6641436" cy="28198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CuadroTexto 8"/>
          <p:cNvSpPr txBox="1"/>
          <p:nvPr/>
        </p:nvSpPr>
        <p:spPr>
          <a:xfrm>
            <a:off x="107504" y="1412875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altLang="es-ES" sz="2400" b="1" dirty="0" smtClean="0"/>
              <a:t>Resulta</a:t>
            </a:r>
            <a:endParaRPr lang="es-PE" alt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164694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28</a:t>
            </a:fld>
            <a:endParaRPr lang="es-ES" altLang="en-US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84290706"/>
              </p:ext>
            </p:extLst>
          </p:nvPr>
        </p:nvGraphicFramePr>
        <p:xfrm>
          <a:off x="-252536" y="1988840"/>
          <a:ext cx="8789948" cy="5226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es-MX" sz="3600" dirty="0" smtClean="0"/>
              <a:t>Seguimiento de los PP - Retos</a:t>
            </a:r>
            <a:endParaRPr lang="es-PE" sz="3600" dirty="0"/>
          </a:p>
        </p:txBody>
      </p:sp>
    </p:spTree>
    <p:extLst>
      <p:ext uri="{BB962C8B-B14F-4D97-AF65-F5344CB8AC3E}">
        <p14:creationId xmlns:p14="http://schemas.microsoft.com/office/powerpoint/2010/main" val="1154699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ctrTitle"/>
          </p:nvPr>
        </p:nvSpPr>
        <p:spPr>
          <a:xfrm>
            <a:off x="914400" y="1412875"/>
            <a:ext cx="7623175" cy="2211571"/>
          </a:xfrm>
          <a:gradFill>
            <a:gsLst>
              <a:gs pos="16000">
                <a:schemeClr val="bg1"/>
              </a:gs>
              <a:gs pos="56000">
                <a:schemeClr val="bg1">
                  <a:lumMod val="85000"/>
                </a:schemeClr>
              </a:gs>
              <a:gs pos="6900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0"/>
          </a:gradFill>
        </p:spPr>
        <p:txBody>
          <a:bodyPr anchor="ctr" anchorCtr="0"/>
          <a:lstStyle/>
          <a:p>
            <a:r>
              <a:rPr lang="es-ES" sz="3800" dirty="0" smtClean="0">
                <a:solidFill>
                  <a:srgbClr val="C00000"/>
                </a:solidFill>
              </a:rPr>
              <a:t>Evaluaciones</a:t>
            </a:r>
            <a:br>
              <a:rPr lang="es-ES" sz="3800" dirty="0" smtClean="0">
                <a:solidFill>
                  <a:srgbClr val="C00000"/>
                </a:solidFill>
              </a:rPr>
            </a:br>
            <a:r>
              <a:rPr lang="es-ES" sz="3800" dirty="0" smtClean="0">
                <a:solidFill>
                  <a:srgbClr val="C00000"/>
                </a:solidFill>
              </a:rPr>
              <a:t>Avances y Retos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77398" y="6221850"/>
            <a:ext cx="2133600" cy="457200"/>
          </a:xfrm>
        </p:spPr>
        <p:txBody>
          <a:bodyPr/>
          <a:lstStyle/>
          <a:p>
            <a:pPr>
              <a:defRPr/>
            </a:pPr>
            <a:fld id="{6F840B7C-61B1-48A5-896B-D4E79A2E5859}" type="slidenum">
              <a:rPr lang="es-ES" altLang="en-US" smtClean="0"/>
              <a:pPr>
                <a:defRPr/>
              </a:pPr>
              <a:t>29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7988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es-MX" sz="3600" dirty="0" smtClean="0"/>
              <a:t>Presupuesto por Resultados (</a:t>
            </a:r>
            <a:r>
              <a:rPr lang="es-MX" sz="3600" dirty="0" err="1"/>
              <a:t>P</a:t>
            </a:r>
            <a:r>
              <a:rPr lang="es-MX" sz="3600" dirty="0" err="1" smtClean="0"/>
              <a:t>pR</a:t>
            </a:r>
            <a:r>
              <a:rPr lang="es-MX" sz="3600" dirty="0" smtClean="0"/>
              <a:t>)</a:t>
            </a:r>
            <a:endParaRPr lang="es-PE" sz="3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3</a:t>
            </a:fld>
            <a:endParaRPr lang="es-ES" altLang="en-U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1290" y="1196752"/>
            <a:ext cx="8001000" cy="136815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just"/>
            <a:r>
              <a:rPr lang="es-PE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Es una estrategia de gestión pública que vincula la asignación de recursos a productos y resultados medibles a favor de la población.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91290" y="2700718"/>
            <a:ext cx="8652710" cy="356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s-ES" altLang="es-PE" dirty="0">
                <a:latin typeface="Calibri" panose="020F0502020204030204" pitchFamily="34" charset="0"/>
              </a:rPr>
              <a:t>Sus objetivos principales son: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es-ES" altLang="es-PE" dirty="0">
                <a:latin typeface="Calibri" panose="020F0502020204030204" pitchFamily="34" charset="0"/>
                <a:ea typeface="+mn-ea"/>
              </a:rPr>
              <a:t>Mejorar la elección de qué gasto priorizar.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es-ES" altLang="es-PE" dirty="0">
                <a:latin typeface="Calibri" panose="020F0502020204030204" pitchFamily="34" charset="0"/>
                <a:ea typeface="+mn-ea"/>
              </a:rPr>
              <a:t>Impulsar a que los operadores gasten mas eficiente y eficazmente</a:t>
            </a:r>
            <a:r>
              <a:rPr lang="es-ES" altLang="es-PE" dirty="0" smtClean="0">
                <a:latin typeface="Calibri" panose="020F0502020204030204" pitchFamily="34" charset="0"/>
                <a:ea typeface="+mn-ea"/>
              </a:rPr>
              <a:t>.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65000"/>
              <a:defRPr/>
            </a:pPr>
            <a:endParaRPr lang="es-ES" altLang="es-PE" sz="1200" dirty="0">
              <a:latin typeface="Calibri" panose="020F0502020204030204" pitchFamily="34" charset="0"/>
              <a:ea typeface="+mn-ea"/>
            </a:endParaRPr>
          </a:p>
          <a:p>
            <a:pPr indent="-342900" algn="just">
              <a:spcBef>
                <a:spcPts val="0"/>
              </a:spcBef>
              <a:buClr>
                <a:schemeClr val="bg2"/>
              </a:buClr>
              <a:buSzPct val="65000"/>
              <a:buFont typeface="Wingdings" pitchFamily="2" charset="2"/>
              <a:buNone/>
              <a:defRPr/>
            </a:pPr>
            <a:r>
              <a:rPr lang="es-ES" altLang="es-PE" dirty="0" smtClean="0">
                <a:latin typeface="Calibri" panose="020F0502020204030204" pitchFamily="34" charset="0"/>
                <a:ea typeface="+mn-ea"/>
              </a:rPr>
              <a:t>Asimismo, el modelo del </a:t>
            </a:r>
            <a:r>
              <a:rPr lang="es-ES" altLang="es-PE" dirty="0" err="1">
                <a:latin typeface="Calibri" panose="020F0502020204030204" pitchFamily="34" charset="0"/>
                <a:ea typeface="+mn-ea"/>
              </a:rPr>
              <a:t>PpR</a:t>
            </a:r>
            <a:r>
              <a:rPr lang="es-ES" altLang="es-PE" dirty="0">
                <a:latin typeface="Calibri" panose="020F0502020204030204" pitchFamily="34" charset="0"/>
                <a:ea typeface="+mn-ea"/>
              </a:rPr>
              <a:t> </a:t>
            </a:r>
            <a:r>
              <a:rPr lang="es-ES" altLang="es-PE" dirty="0" smtClean="0">
                <a:latin typeface="Calibri" panose="020F0502020204030204" pitchFamily="34" charset="0"/>
                <a:ea typeface="+mn-ea"/>
              </a:rPr>
              <a:t>busca:</a:t>
            </a:r>
            <a:endParaRPr lang="es-ES" altLang="es-PE" dirty="0">
              <a:latin typeface="Calibri" panose="020F0502020204030204" pitchFamily="34" charset="0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es-ES" altLang="es-PE" dirty="0" smtClean="0">
                <a:latin typeface="Calibri" panose="020F0502020204030204" pitchFamily="34" charset="0"/>
                <a:ea typeface="+mn-ea"/>
              </a:rPr>
              <a:t>La generación de información </a:t>
            </a:r>
            <a:r>
              <a:rPr lang="es-ES" altLang="es-PE" dirty="0">
                <a:latin typeface="Calibri" panose="020F0502020204030204" pitchFamily="34" charset="0"/>
                <a:ea typeface="+mn-ea"/>
              </a:rPr>
              <a:t>sistemática sobre objetivos y resultados.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es-ES" altLang="es-PE" dirty="0" smtClean="0">
                <a:latin typeface="Calibri" panose="020F0502020204030204" pitchFamily="34" charset="0"/>
                <a:ea typeface="+mn-ea"/>
              </a:rPr>
              <a:t>El uso de información </a:t>
            </a:r>
            <a:r>
              <a:rPr lang="es-ES" altLang="es-PE" dirty="0">
                <a:latin typeface="Calibri" panose="020F0502020204030204" pitchFamily="34" charset="0"/>
                <a:ea typeface="+mn-ea"/>
              </a:rPr>
              <a:t>de </a:t>
            </a:r>
            <a:r>
              <a:rPr lang="es-ES" altLang="es-PE" dirty="0" smtClean="0">
                <a:latin typeface="Calibri" panose="020F0502020204030204" pitchFamily="34" charset="0"/>
                <a:ea typeface="+mn-ea"/>
              </a:rPr>
              <a:t>desempeño (proceso presupuestario).</a:t>
            </a:r>
            <a:endParaRPr lang="es-ES" altLang="es-PE" dirty="0">
              <a:latin typeface="Calibri" panose="020F0502020204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8840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30</a:t>
            </a:fld>
            <a:endParaRPr lang="es-E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441324" y="323850"/>
            <a:ext cx="8239125" cy="1016918"/>
          </a:xfrm>
        </p:spPr>
        <p:txBody>
          <a:bodyPr rIns="40639" anchor="b"/>
          <a:lstStyle/>
          <a:p>
            <a:pPr eaLnBrk="1" hangingPunct="1"/>
            <a:r>
              <a:rPr lang="es-PE" altLang="es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sym typeface="Verdana" panose="020B0604030504040204" pitchFamily="34" charset="0"/>
              </a:rPr>
              <a:t>Estrategia de las Evaluaciones Independientes</a:t>
            </a:r>
          </a:p>
        </p:txBody>
      </p:sp>
      <p:sp>
        <p:nvSpPr>
          <p:cNvPr id="6" name="2 CuadroTexto"/>
          <p:cNvSpPr txBox="1">
            <a:spLocks noChangeArrowheads="1"/>
          </p:cNvSpPr>
          <p:nvPr/>
        </p:nvSpPr>
        <p:spPr bwMode="auto">
          <a:xfrm>
            <a:off x="1906588" y="1695450"/>
            <a:ext cx="143986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PE" altLang="es-ES" sz="1700" b="1">
                <a:latin typeface="Calibri" panose="020F0502020204030204" pitchFamily="34" charset="0"/>
              </a:rPr>
              <a:t>Aprender</a:t>
            </a:r>
          </a:p>
        </p:txBody>
      </p:sp>
      <p:sp>
        <p:nvSpPr>
          <p:cNvPr id="7" name="7 CuadroTexto"/>
          <p:cNvSpPr txBox="1">
            <a:spLocks noChangeArrowheads="1"/>
          </p:cNvSpPr>
          <p:nvPr/>
        </p:nvSpPr>
        <p:spPr bwMode="auto">
          <a:xfrm>
            <a:off x="3309938" y="4518025"/>
            <a:ext cx="18002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PE" altLang="es-ES" sz="1700" b="1">
                <a:latin typeface="Calibri" panose="020F0502020204030204" pitchFamily="34" charset="0"/>
              </a:rPr>
              <a:t>Decidir</a:t>
            </a:r>
          </a:p>
        </p:txBody>
      </p:sp>
      <p:sp>
        <p:nvSpPr>
          <p:cNvPr id="8" name="10 CuadroTexto"/>
          <p:cNvSpPr txBox="1">
            <a:spLocks noChangeArrowheads="1"/>
          </p:cNvSpPr>
          <p:nvPr/>
        </p:nvSpPr>
        <p:spPr bwMode="auto">
          <a:xfrm>
            <a:off x="441325" y="4470400"/>
            <a:ext cx="14763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PE" altLang="es-ES" sz="1700" b="1">
                <a:latin typeface="Calibri" panose="020F0502020204030204" pitchFamily="34" charset="0"/>
              </a:rPr>
              <a:t>Transparentar</a:t>
            </a:r>
          </a:p>
        </p:txBody>
      </p:sp>
      <p:sp>
        <p:nvSpPr>
          <p:cNvPr id="9" name="3 Rectángulo"/>
          <p:cNvSpPr>
            <a:spLocks noChangeArrowheads="1"/>
          </p:cNvSpPr>
          <p:nvPr/>
        </p:nvSpPr>
        <p:spPr bwMode="auto">
          <a:xfrm>
            <a:off x="1546225" y="6099175"/>
            <a:ext cx="65516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PE" altLang="es-ES" sz="1700" b="1" u="sng">
              <a:solidFill>
                <a:srgbClr val="FF0000"/>
              </a:solidFill>
            </a:endParaRPr>
          </a:p>
        </p:txBody>
      </p:sp>
      <p:sp>
        <p:nvSpPr>
          <p:cNvPr id="10" name="10 Triángulo isósceles"/>
          <p:cNvSpPr/>
          <p:nvPr/>
        </p:nvSpPr>
        <p:spPr>
          <a:xfrm>
            <a:off x="971550" y="2087563"/>
            <a:ext cx="3168650" cy="2265362"/>
          </a:xfrm>
          <a:prstGeom prst="triangl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Rectángulo 1"/>
          <p:cNvSpPr>
            <a:spLocks noChangeArrowheads="1"/>
          </p:cNvSpPr>
          <p:nvPr/>
        </p:nvSpPr>
        <p:spPr bwMode="auto">
          <a:xfrm>
            <a:off x="5508625" y="2135188"/>
            <a:ext cx="3171825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es-MX" altLang="es-ES">
                <a:latin typeface="Calibri" panose="020F0502020204030204" pitchFamily="34" charset="0"/>
              </a:rPr>
              <a:t>Vínculo con la asignación presupuestal </a:t>
            </a:r>
          </a:p>
          <a:p>
            <a:pPr>
              <a:spcBef>
                <a:spcPct val="50000"/>
              </a:spcBef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es-MX" altLang="es-ES">
                <a:latin typeface="Calibri" panose="020F0502020204030204" pitchFamily="34" charset="0"/>
              </a:rPr>
              <a:t>Sustentar  ampliación/ continuidad de programas</a:t>
            </a:r>
          </a:p>
          <a:p>
            <a:pPr>
              <a:spcBef>
                <a:spcPct val="50000"/>
              </a:spcBef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es-MX" altLang="es-ES">
                <a:latin typeface="Calibri" panose="020F0502020204030204" pitchFamily="34" charset="0"/>
              </a:rPr>
              <a:t>Evidencia para mejorar diseño de PP.</a:t>
            </a:r>
          </a:p>
          <a:p>
            <a:pPr>
              <a:spcBef>
                <a:spcPct val="50000"/>
              </a:spcBef>
              <a:buClr>
                <a:srgbClr val="003399"/>
              </a:buClr>
              <a:buFont typeface="Wingdings" panose="05000000000000000000" pitchFamily="2" charset="2"/>
              <a:buChar char="ü"/>
            </a:pPr>
            <a:r>
              <a:rPr lang="es-MX" altLang="es-ES">
                <a:latin typeface="Calibri" panose="020F0502020204030204" pitchFamily="34" charset="0"/>
              </a:rPr>
              <a:t>Mejorar gestión de entidades para resultados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00038" y="5037138"/>
            <a:ext cx="1081087" cy="469900"/>
          </a:xfrm>
          <a:prstGeom prst="rect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altLang="es-ES" sz="1100" dirty="0">
                <a:latin typeface="Calibri" panose="020F0502020204030204" pitchFamily="34" charset="0"/>
              </a:rPr>
              <a:t>Independencia</a:t>
            </a:r>
            <a:endParaRPr lang="es-ES" sz="1100" dirty="0">
              <a:latin typeface="Calibri" panose="020F050202020403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579563" y="5041900"/>
            <a:ext cx="1081087" cy="469900"/>
          </a:xfrm>
          <a:prstGeom prst="rect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altLang="es-ES" sz="1100" dirty="0">
                <a:latin typeface="Calibri" panose="020F0502020204030204" pitchFamily="34" charset="0"/>
              </a:rPr>
              <a:t>Rigurosidad técnica</a:t>
            </a:r>
            <a:endParaRPr lang="es-ES" sz="1100" dirty="0">
              <a:latin typeface="Calibri" panose="020F050202020403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786063" y="5037138"/>
            <a:ext cx="1079500" cy="469900"/>
          </a:xfrm>
          <a:prstGeom prst="rect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altLang="es-ES" sz="1100" dirty="0">
                <a:latin typeface="Calibri" panose="020F0502020204030204" pitchFamily="34" charset="0"/>
              </a:rPr>
              <a:t>Transparencia</a:t>
            </a:r>
            <a:endParaRPr lang="es-ES" sz="1100" dirty="0">
              <a:latin typeface="Calibri" panose="020F050202020403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032250" y="5053013"/>
            <a:ext cx="1079500" cy="469900"/>
          </a:xfrm>
          <a:prstGeom prst="rect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100" dirty="0">
                <a:latin typeface="Calibri" panose="020F0502020204030204" pitchFamily="34" charset="0"/>
              </a:rPr>
              <a:t>Participación del sector</a:t>
            </a:r>
            <a:endParaRPr lang="es-ES" sz="1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18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768596"/>
          </a:xfrm>
        </p:spPr>
        <p:txBody>
          <a:bodyPr/>
          <a:lstStyle/>
          <a:p>
            <a:r>
              <a:rPr lang="es-PE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Evaluaciones independientes</a:t>
            </a:r>
            <a:endParaRPr lang="es-PE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31</a:t>
            </a:fld>
            <a:endParaRPr lang="es-ES" alt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68313" y="1268759"/>
            <a:ext cx="8074025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40639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/>
            <a:r>
              <a:rPr lang="es-PE" altLang="es-PE" sz="2800" kern="0" dirty="0" smtClean="0"/>
              <a:t>Consiste en el </a:t>
            </a:r>
            <a:r>
              <a:rPr lang="es-PE" altLang="es-PE" sz="2800" b="1" kern="0" dirty="0" smtClean="0"/>
              <a:t>análisis sistemático y objetivo de un programa o política </a:t>
            </a:r>
            <a:r>
              <a:rPr lang="es-PE" altLang="es-PE" sz="2800" kern="0" dirty="0" smtClean="0"/>
              <a:t>en curso o concluido, en razón a su diseño, gestión, resultados de desempeño e impactos, según necesidad de información.</a:t>
            </a:r>
          </a:p>
          <a:p>
            <a:pPr algn="just" eaLnBrk="1" hangingPunct="1"/>
            <a:r>
              <a:rPr lang="es-PE" altLang="es-PE" sz="2800" b="1" kern="0" dirty="0" smtClean="0"/>
              <a:t>Existen 2 tipos</a:t>
            </a:r>
            <a:r>
              <a:rPr lang="es-PE" altLang="es-PE" sz="2800" kern="0" dirty="0" smtClean="0"/>
              <a:t>:</a:t>
            </a:r>
          </a:p>
          <a:p>
            <a:pPr lvl="1" algn="just" eaLnBrk="1" hangingPunct="1">
              <a:buFont typeface="Wingdings" pitchFamily="2" charset="2"/>
              <a:buChar char="ü"/>
            </a:pPr>
            <a:r>
              <a:rPr lang="es-PE" altLang="es-PE" kern="0" dirty="0" smtClean="0"/>
              <a:t>Evaluaciones de Diseño y Ejecución Presupuestal (EDEP).</a:t>
            </a:r>
          </a:p>
          <a:p>
            <a:pPr lvl="1" algn="just" eaLnBrk="1" hangingPunct="1">
              <a:buFont typeface="Wingdings" pitchFamily="2" charset="2"/>
              <a:buChar char="ü"/>
            </a:pPr>
            <a:r>
              <a:rPr lang="es-PE" altLang="es-PE" kern="0" dirty="0" smtClean="0"/>
              <a:t>Evaluaciones de Impacto (EI).</a:t>
            </a:r>
          </a:p>
        </p:txBody>
      </p:sp>
    </p:spTree>
    <p:extLst>
      <p:ext uri="{BB962C8B-B14F-4D97-AF65-F5344CB8AC3E}">
        <p14:creationId xmlns:p14="http://schemas.microsoft.com/office/powerpoint/2010/main" val="142430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32</a:t>
            </a:fld>
            <a:endParaRPr lang="es-ES" altLang="en-US"/>
          </a:p>
        </p:txBody>
      </p:sp>
      <p:sp>
        <p:nvSpPr>
          <p:cNvPr id="5" name="Rectángulo 3"/>
          <p:cNvSpPr>
            <a:spLocks noChangeArrowheads="1"/>
          </p:cNvSpPr>
          <p:nvPr/>
        </p:nvSpPr>
        <p:spPr bwMode="auto">
          <a:xfrm>
            <a:off x="2302518" y="1844922"/>
            <a:ext cx="6661970" cy="69384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latin typeface="Calibri" panose="020F0502020204030204" pitchFamily="34" charset="0"/>
              </a:rPr>
              <a:t>1. Evaluaciones de Diseño y Ejecución Presupuestal (EDEP)</a:t>
            </a:r>
          </a:p>
        </p:txBody>
      </p:sp>
      <p:sp>
        <p:nvSpPr>
          <p:cNvPr id="6" name="4 CuadroTexto"/>
          <p:cNvSpPr txBox="1">
            <a:spLocks noChangeArrowheads="1"/>
          </p:cNvSpPr>
          <p:nvPr/>
        </p:nvSpPr>
        <p:spPr bwMode="auto">
          <a:xfrm>
            <a:off x="2379736" y="2695560"/>
            <a:ext cx="6512744" cy="26776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PE" altLang="es-ES" sz="2400" dirty="0">
                <a:latin typeface="Calibri" panose="020F0502020204030204" pitchFamily="34" charset="0"/>
              </a:rPr>
              <a:t>51 EDEP </a:t>
            </a:r>
            <a:r>
              <a:rPr lang="es-PE" altLang="es-ES" sz="2400" dirty="0" smtClean="0">
                <a:latin typeface="Calibri" panose="020F0502020204030204" pitchFamily="34" charset="0"/>
              </a:rPr>
              <a:t>(Desde 2008</a:t>
            </a:r>
            <a:r>
              <a:rPr lang="es-PE" altLang="es-ES" sz="2400" dirty="0">
                <a:latin typeface="Calibri" panose="020F0502020204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E" altLang="es-ES" sz="2400" dirty="0">
                <a:latin typeface="Calibri" panose="020F0502020204030204" pitchFamily="34" charset="0"/>
              </a:rPr>
              <a:t>29 matrices de </a:t>
            </a:r>
            <a:r>
              <a:rPr lang="es-PE" altLang="es-ES" sz="2400" dirty="0" smtClean="0">
                <a:latin typeface="Calibri" panose="020F0502020204030204" pitchFamily="34" charset="0"/>
              </a:rPr>
              <a:t>compromiso y 25 matrices con compromisos vigentes.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E" altLang="es-ES" sz="2400" dirty="0" smtClean="0">
                <a:latin typeface="Calibri" panose="020F0502020204030204" pitchFamily="34" charset="0"/>
              </a:rPr>
              <a:t>05 EDEP culminadas en 2014, 6 EDEP en curso entre 2014 y 2015.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E" altLang="es-ES" sz="2400" dirty="0" smtClean="0">
                <a:latin typeface="Calibri" panose="020F0502020204030204" pitchFamily="34" charset="0"/>
              </a:rPr>
              <a:t>9 intervenciones públicas a ser evaluadas en 2015.</a:t>
            </a:r>
            <a:endParaRPr lang="es-PE" altLang="es-ES" sz="2400" dirty="0">
              <a:latin typeface="Calibri" panose="020F0502020204030204" pitchFamily="34" charset="0"/>
            </a:endParaRPr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3512"/>
            <a:ext cx="1706511" cy="24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768596"/>
          </a:xfrm>
        </p:spPr>
        <p:txBody>
          <a:bodyPr/>
          <a:lstStyle/>
          <a:p>
            <a:r>
              <a:rPr lang="es-PE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Evaluaciones independientes</a:t>
            </a:r>
            <a:endParaRPr lang="es-PE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79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33</a:t>
            </a:fld>
            <a:endParaRPr lang="es-ES" altLang="en-US"/>
          </a:p>
        </p:txBody>
      </p:sp>
      <p:sp>
        <p:nvSpPr>
          <p:cNvPr id="5" name="3 Marcador de número de diapositiva"/>
          <p:cNvSpPr txBox="1">
            <a:spLocks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C64035C-BF55-421B-A97F-384663C365E5}" type="slidenum">
              <a:rPr lang="es-ES" altLang="es-ES" sz="1600" smtClean="0"/>
              <a:pPr algn="ctr">
                <a:defRPr/>
              </a:pPr>
              <a:t>33</a:t>
            </a:fld>
            <a:endParaRPr lang="es-ES" altLang="es-ES" sz="160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1656184" cy="2357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557338"/>
            <a:ext cx="1863725" cy="235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1557338"/>
            <a:ext cx="369093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468833" y="260648"/>
            <a:ext cx="77755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PE" altLang="es-E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El proceso de la Evaluación de Diseño y Ejecución Presupuestal (EDEP)</a:t>
            </a:r>
          </a:p>
        </p:txBody>
      </p:sp>
      <p:sp>
        <p:nvSpPr>
          <p:cNvPr id="10" name="8 CuadroTexto"/>
          <p:cNvSpPr txBox="1">
            <a:spLocks noChangeArrowheads="1"/>
          </p:cNvSpPr>
          <p:nvPr/>
        </p:nvSpPr>
        <p:spPr bwMode="auto">
          <a:xfrm>
            <a:off x="36513" y="3913188"/>
            <a:ext cx="295116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PE" sz="1400" b="1" dirty="0" smtClean="0">
                <a:latin typeface="Arial" charset="0"/>
                <a:cs typeface="Arial" charset="0"/>
              </a:rPr>
              <a:t>Evaluación</a:t>
            </a:r>
            <a:endParaRPr lang="es-PE" sz="1400" b="1" dirty="0">
              <a:latin typeface="Arial" charset="0"/>
              <a:cs typeface="Arial" charset="0"/>
            </a:endParaRPr>
          </a:p>
          <a:p>
            <a:pPr marL="285750" indent="-285750" eaLnBrk="1" hangingPunct="1">
              <a:buFont typeface="Arial" charset="0"/>
              <a:buChar char="•"/>
              <a:defRPr/>
            </a:pPr>
            <a:endParaRPr lang="es-PE" sz="1400" dirty="0">
              <a:latin typeface="Arial" charset="0"/>
              <a:cs typeface="Arial" charset="0"/>
            </a:endParaRP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s-PE" sz="1400" dirty="0">
                <a:latin typeface="Arial" charset="0"/>
                <a:cs typeface="Arial" charset="0"/>
              </a:rPr>
              <a:t>Evaluadores </a:t>
            </a:r>
            <a:r>
              <a:rPr lang="es-PE" sz="1400" dirty="0" smtClean="0">
                <a:latin typeface="Arial" charset="0"/>
                <a:cs typeface="Arial" charset="0"/>
              </a:rPr>
              <a:t>independientes.</a:t>
            </a:r>
            <a:endParaRPr lang="es-PE" sz="1400" dirty="0">
              <a:latin typeface="Arial" charset="0"/>
              <a:cs typeface="Arial" charset="0"/>
            </a:endParaRP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s-PE" sz="1400" dirty="0">
                <a:latin typeface="Arial" charset="0"/>
                <a:cs typeface="Arial" charset="0"/>
              </a:rPr>
              <a:t>Se evalúa Programa </a:t>
            </a:r>
            <a:r>
              <a:rPr lang="es-PE" sz="1400" dirty="0" smtClean="0">
                <a:latin typeface="Arial" charset="0"/>
                <a:cs typeface="Arial" charset="0"/>
              </a:rPr>
              <a:t>Presupuestal,</a:t>
            </a:r>
            <a:endParaRPr lang="es-PE" sz="1400" dirty="0">
              <a:latin typeface="Arial" charset="0"/>
              <a:cs typeface="Arial" charset="0"/>
            </a:endParaRP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s-PE" sz="1400" dirty="0">
                <a:latin typeface="Arial" charset="0"/>
                <a:cs typeface="Arial" charset="0"/>
              </a:rPr>
              <a:t>Se generan Recomendaciones. </a:t>
            </a:r>
          </a:p>
        </p:txBody>
      </p:sp>
      <p:sp>
        <p:nvSpPr>
          <p:cNvPr id="11" name="15 CuadroTexto"/>
          <p:cNvSpPr txBox="1"/>
          <p:nvPr/>
        </p:nvSpPr>
        <p:spPr>
          <a:xfrm>
            <a:off x="2771775" y="4005263"/>
            <a:ext cx="26638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PE" sz="1400" b="1" dirty="0">
                <a:latin typeface="Arial" charset="0"/>
                <a:cs typeface="Arial" charset="0"/>
              </a:rPr>
              <a:t>Documento </a:t>
            </a:r>
          </a:p>
          <a:p>
            <a:pPr algn="ctr" eaLnBrk="1" hangingPunct="1">
              <a:defRPr/>
            </a:pPr>
            <a:r>
              <a:rPr lang="es-PE" sz="1400" b="1" dirty="0">
                <a:latin typeface="Arial" charset="0"/>
                <a:cs typeface="Arial" charset="0"/>
              </a:rPr>
              <a:t>de difusión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s-PE" sz="14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PE" sz="1400" dirty="0"/>
              <a:t>Difunde recomendaciones a actores claves</a:t>
            </a:r>
            <a:r>
              <a:rPr lang="es-PE" sz="1400" dirty="0" smtClean="0"/>
              <a:t>. </a:t>
            </a:r>
            <a:endParaRPr lang="es-PE" sz="1400" dirty="0"/>
          </a:p>
        </p:txBody>
      </p:sp>
      <p:sp>
        <p:nvSpPr>
          <p:cNvPr id="12" name="18 CuadroTexto"/>
          <p:cNvSpPr txBox="1">
            <a:spLocks noChangeArrowheads="1"/>
          </p:cNvSpPr>
          <p:nvPr/>
        </p:nvSpPr>
        <p:spPr bwMode="auto">
          <a:xfrm>
            <a:off x="5795963" y="3789363"/>
            <a:ext cx="266382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PE" sz="1400" b="1" dirty="0">
                <a:latin typeface="Arial" charset="0"/>
                <a:cs typeface="Arial" charset="0"/>
              </a:rPr>
              <a:t>Matriz de compromisos</a:t>
            </a:r>
          </a:p>
          <a:p>
            <a:pPr eaLnBrk="1" hangingPunct="1">
              <a:defRPr/>
            </a:pPr>
            <a:endParaRPr lang="es-PE" sz="1400" b="1" dirty="0">
              <a:latin typeface="Arial" charset="0"/>
              <a:cs typeface="Arial" charset="0"/>
            </a:endParaRP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s-PE" sz="1400" dirty="0">
                <a:latin typeface="Arial" charset="0"/>
                <a:cs typeface="Arial" charset="0"/>
              </a:rPr>
              <a:t>Firmada por el responsable de la entidad evaluada y Director de DGPP.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s-PE" sz="1400" dirty="0">
                <a:latin typeface="Arial" charset="0"/>
                <a:cs typeface="Arial" charset="0"/>
              </a:rPr>
              <a:t>Pliegos reportan los compromisos en las fechas acordadas.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s-PE" sz="1400" dirty="0">
                <a:latin typeface="Arial" charset="0"/>
                <a:cs typeface="Arial" charset="0"/>
              </a:rPr>
              <a:t>Se reporta al Congreso y usa en la sustentación de formulación</a:t>
            </a:r>
          </a:p>
        </p:txBody>
      </p:sp>
      <p:sp>
        <p:nvSpPr>
          <p:cNvPr id="13" name="12 Flecha derecha"/>
          <p:cNvSpPr/>
          <p:nvPr/>
        </p:nvSpPr>
        <p:spPr>
          <a:xfrm>
            <a:off x="2524125" y="2519363"/>
            <a:ext cx="503238" cy="2603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sp>
        <p:nvSpPr>
          <p:cNvPr id="14" name="22 Flecha derecha"/>
          <p:cNvSpPr/>
          <p:nvPr/>
        </p:nvSpPr>
        <p:spPr>
          <a:xfrm>
            <a:off x="5092700" y="2555875"/>
            <a:ext cx="503238" cy="2603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sp>
        <p:nvSpPr>
          <p:cNvPr id="15" name="Elipse 14"/>
          <p:cNvSpPr/>
          <p:nvPr/>
        </p:nvSpPr>
        <p:spPr>
          <a:xfrm>
            <a:off x="5867400" y="5516563"/>
            <a:ext cx="2513013" cy="7921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6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34</a:t>
            </a:fld>
            <a:endParaRPr lang="es-ES" altLang="en-US"/>
          </a:p>
        </p:txBody>
      </p:sp>
      <p:sp>
        <p:nvSpPr>
          <p:cNvPr id="5" name="Rectángulo 4"/>
          <p:cNvSpPr/>
          <p:nvPr/>
        </p:nvSpPr>
        <p:spPr>
          <a:xfrm>
            <a:off x="166688" y="1844675"/>
            <a:ext cx="5343525" cy="35401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dirty="0">
                <a:latin typeface="Calibri" panose="020F0502020204030204" pitchFamily="34" charset="0"/>
              </a:rPr>
              <a:t>Los usos principales de las EDEP se dan en tres frentes: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600" dirty="0">
              <a:latin typeface="Calibri" panose="020F0502020204030204" pitchFamily="34" charset="0"/>
            </a:endParaRPr>
          </a:p>
          <a:p>
            <a:pPr marL="400050" indent="-400050" algn="just" fontAlgn="auto">
              <a:spcBef>
                <a:spcPts val="0"/>
              </a:spcBef>
              <a:spcAft>
                <a:spcPts val="0"/>
              </a:spcAft>
              <a:buFontTx/>
              <a:buAutoNum type="romanLcParenR"/>
              <a:defRPr/>
            </a:pPr>
            <a:r>
              <a:rPr lang="es-PE" sz="1600" b="1" dirty="0">
                <a:latin typeface="Calibri" panose="020F0502020204030204" pitchFamily="34" charset="0"/>
              </a:rPr>
              <a:t>Mejorar la gestión institucional: </a:t>
            </a:r>
            <a:r>
              <a:rPr lang="es-PE" sz="1600" dirty="0">
                <a:latin typeface="Calibri" panose="020F0502020204030204" pitchFamily="34" charset="0"/>
              </a:rPr>
              <a:t>Se realizaron 9 eventos de difusión a </a:t>
            </a:r>
            <a:r>
              <a:rPr lang="es-PE" sz="1600" dirty="0">
                <a:solidFill>
                  <a:srgbClr val="7030A0"/>
                </a:solidFill>
                <a:latin typeface="Calibri" panose="020F0502020204030204" pitchFamily="34" charset="0"/>
              </a:rPr>
              <a:t>tomadores de decisión </a:t>
            </a:r>
            <a:r>
              <a:rPr lang="es-PE" sz="1600" dirty="0">
                <a:latin typeface="Calibri" panose="020F0502020204030204" pitchFamily="34" charset="0"/>
              </a:rPr>
              <a:t>y se publicaron 9resúmenes ejecutivos.</a:t>
            </a:r>
          </a:p>
          <a:p>
            <a:pPr marL="400050" indent="-400050" algn="just" fontAlgn="auto">
              <a:spcBef>
                <a:spcPts val="0"/>
              </a:spcBef>
              <a:spcAft>
                <a:spcPts val="0"/>
              </a:spcAft>
              <a:buFontTx/>
              <a:buAutoNum type="romanLcParenR"/>
              <a:defRPr/>
            </a:pPr>
            <a:endParaRPr lang="es-PE" sz="1600" dirty="0">
              <a:latin typeface="Calibri" panose="020F0502020204030204" pitchFamily="34" charset="0"/>
            </a:endParaRPr>
          </a:p>
          <a:p>
            <a:pPr marL="400050" indent="-400050" algn="just" fontAlgn="auto">
              <a:spcBef>
                <a:spcPts val="0"/>
              </a:spcBef>
              <a:spcAft>
                <a:spcPts val="0"/>
              </a:spcAft>
              <a:buFontTx/>
              <a:buAutoNum type="romanLcParenR"/>
              <a:defRPr/>
            </a:pPr>
            <a:r>
              <a:rPr lang="es-PE" sz="1600" b="1" dirty="0">
                <a:latin typeface="Calibri" panose="020F0502020204030204" pitchFamily="34" charset="0"/>
              </a:rPr>
              <a:t>Compromisos para mejorar las intervenciones evaluadas: </a:t>
            </a:r>
            <a:r>
              <a:rPr lang="es-PE" sz="1600" dirty="0">
                <a:latin typeface="Calibri" panose="020F0502020204030204" pitchFamily="34" charset="0"/>
              </a:rPr>
              <a:t>A la fecha existe un </a:t>
            </a:r>
            <a:r>
              <a:rPr lang="es-PE" sz="1600" dirty="0">
                <a:solidFill>
                  <a:srgbClr val="7030A0"/>
                </a:solidFill>
                <a:latin typeface="Calibri" panose="020F0502020204030204" pitchFamily="34" charset="0"/>
              </a:rPr>
              <a:t>avance del 47% en los compromisos.</a:t>
            </a:r>
          </a:p>
          <a:p>
            <a:pPr marL="400050" indent="-400050" algn="just" fontAlgn="auto">
              <a:spcBef>
                <a:spcPts val="0"/>
              </a:spcBef>
              <a:spcAft>
                <a:spcPts val="0"/>
              </a:spcAft>
              <a:buFontTx/>
              <a:buAutoNum type="romanLcParenR"/>
              <a:defRPr/>
            </a:pPr>
            <a:endParaRPr lang="es-PE" sz="1600" dirty="0">
              <a:latin typeface="Calibri" panose="020F0502020204030204" pitchFamily="34" charset="0"/>
            </a:endParaRPr>
          </a:p>
          <a:p>
            <a:pPr marL="400050" indent="-400050" algn="just" fontAlgn="auto">
              <a:spcBef>
                <a:spcPts val="0"/>
              </a:spcBef>
              <a:spcAft>
                <a:spcPts val="0"/>
              </a:spcAft>
              <a:buFontTx/>
              <a:buAutoNum type="romanLcParenR"/>
              <a:defRPr/>
            </a:pPr>
            <a:r>
              <a:rPr lang="es-PE" sz="1600" b="1" dirty="0">
                <a:latin typeface="Calibri" panose="020F0502020204030204" pitchFamily="34" charset="0"/>
              </a:rPr>
              <a:t>Uso de los resultados en la gestión presupuestaria:</a:t>
            </a:r>
            <a:r>
              <a:rPr lang="es-PE" sz="1600" dirty="0">
                <a:latin typeface="Calibri" panose="020F0502020204030204" pitchFamily="34" charset="0"/>
              </a:rPr>
              <a:t>  Avances en la </a:t>
            </a:r>
            <a:r>
              <a:rPr lang="es-PE" sz="1600" dirty="0">
                <a:solidFill>
                  <a:srgbClr val="7030A0"/>
                </a:solidFill>
                <a:latin typeface="Calibri" panose="020F0502020204030204" pitchFamily="34" charset="0"/>
              </a:rPr>
              <a:t>normatividad del Sistema Nacional de Presupuesto que vinculo uso de evaluaciones con toma de decisión.</a:t>
            </a:r>
          </a:p>
        </p:txBody>
      </p:sp>
      <p:sp>
        <p:nvSpPr>
          <p:cNvPr id="6" name="CuadroTexto 2"/>
          <p:cNvSpPr txBox="1">
            <a:spLocks noChangeArrowheads="1"/>
          </p:cNvSpPr>
          <p:nvPr/>
        </p:nvSpPr>
        <p:spPr bwMode="auto">
          <a:xfrm>
            <a:off x="5153025" y="5516563"/>
            <a:ext cx="37449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1200" b="1">
                <a:latin typeface="Calibri" panose="020F0502020204030204" pitchFamily="34" charset="0"/>
                <a:hlinkClick r:id="rId2"/>
              </a:rPr>
              <a:t>http://www.mef.gob.pe/index.php?option=com_content&amp;view=article&amp;id=3332&amp;Itemid=101532&amp;lang=es</a:t>
            </a:r>
            <a:r>
              <a:rPr lang="es-ES" altLang="es-ES" sz="1200" b="1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Rectángulo 3"/>
          <p:cNvSpPr>
            <a:spLocks noChangeArrowheads="1"/>
          </p:cNvSpPr>
          <p:nvPr/>
        </p:nvSpPr>
        <p:spPr bwMode="auto">
          <a:xfrm>
            <a:off x="195263" y="1557338"/>
            <a:ext cx="5314950" cy="277812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ES" altLang="es-ES" sz="1200" b="1">
                <a:solidFill>
                  <a:schemeClr val="bg1"/>
                </a:solidFill>
              </a:rPr>
              <a:t>TRES FRENTES:</a:t>
            </a:r>
            <a:endParaRPr lang="es-PE" altLang="es-ES" sz="1200">
              <a:solidFill>
                <a:schemeClr val="bg1"/>
              </a:solidFill>
            </a:endParaRP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2349500"/>
            <a:ext cx="235902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702914"/>
          </a:xfrm>
        </p:spPr>
        <p:txBody>
          <a:bodyPr/>
          <a:lstStyle/>
          <a:p>
            <a:r>
              <a:rPr lang="es-PE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Uso de las EDEP</a:t>
            </a:r>
            <a:endParaRPr lang="es-PE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16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35</a:t>
            </a:fld>
            <a:endParaRPr lang="es-ES" altLang="en-US"/>
          </a:p>
        </p:txBody>
      </p:sp>
      <p:graphicFrame>
        <p:nvGraphicFramePr>
          <p:cNvPr id="5" name="Diagrama 4"/>
          <p:cNvGraphicFramePr/>
          <p:nvPr/>
        </p:nvGraphicFramePr>
        <p:xfrm>
          <a:off x="683568" y="1124744"/>
          <a:ext cx="7504273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702914"/>
          </a:xfrm>
        </p:spPr>
        <p:txBody>
          <a:bodyPr/>
          <a:lstStyle/>
          <a:p>
            <a:r>
              <a:rPr lang="es-PE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Uso de las EDEP</a:t>
            </a:r>
            <a:endParaRPr lang="es-PE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980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36</a:t>
            </a:fld>
            <a:endParaRPr lang="es-ES" altLang="en-US"/>
          </a:p>
        </p:txBody>
      </p:sp>
      <p:sp>
        <p:nvSpPr>
          <p:cNvPr id="6" name="4 CuadroTexto"/>
          <p:cNvSpPr txBox="1">
            <a:spLocks noChangeArrowheads="1"/>
          </p:cNvSpPr>
          <p:nvPr/>
        </p:nvSpPr>
        <p:spPr bwMode="auto">
          <a:xfrm>
            <a:off x="2595760" y="1181651"/>
            <a:ext cx="6584752" cy="20313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PE" altLang="es-ES" sz="1800" dirty="0" smtClean="0">
                <a:latin typeface="Calibri" panose="020F0502020204030204" pitchFamily="34" charset="0"/>
              </a:rPr>
              <a:t>Al 2014 se han culminado 05 EI: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Calibri" panose="020F0502020204030204" pitchFamily="34" charset="0"/>
              </a:rPr>
              <a:t>Programa </a:t>
            </a:r>
            <a:r>
              <a:rPr lang="es-ES" sz="1800" dirty="0">
                <a:latin typeface="Calibri" panose="020F0502020204030204" pitchFamily="34" charset="0"/>
              </a:rPr>
              <a:t>Articulado </a:t>
            </a:r>
            <a:r>
              <a:rPr lang="es-ES" sz="1800" dirty="0" smtClean="0">
                <a:latin typeface="Calibri" panose="020F0502020204030204" pitchFamily="34" charset="0"/>
              </a:rPr>
              <a:t>Nutricional (02 principales intervenciones) </a:t>
            </a:r>
            <a:endParaRPr lang="es-PE" sz="18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Calibri" panose="020F0502020204030204" pitchFamily="34" charset="0"/>
              </a:rPr>
              <a:t>Piloto Retén–Servicio–Franco </a:t>
            </a:r>
            <a:r>
              <a:rPr lang="es-ES" sz="1800" dirty="0">
                <a:latin typeface="Calibri" panose="020F0502020204030204" pitchFamily="34" charset="0"/>
              </a:rPr>
              <a:t>en el marco de la </a:t>
            </a:r>
            <a:r>
              <a:rPr lang="es-ES" sz="1800" dirty="0" smtClean="0">
                <a:latin typeface="Calibri" panose="020F0502020204030204" pitchFamily="34" charset="0"/>
              </a:rPr>
              <a:t>Seguridad Ciudadana</a:t>
            </a:r>
            <a:endParaRPr lang="es-PE" sz="18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Calibri" panose="020F0502020204030204" pitchFamily="34" charset="0"/>
              </a:rPr>
              <a:t>Programa </a:t>
            </a:r>
            <a:r>
              <a:rPr lang="es-ES" sz="1800" dirty="0">
                <a:latin typeface="Calibri" panose="020F0502020204030204" pitchFamily="34" charset="0"/>
              </a:rPr>
              <a:t>Construyendo </a:t>
            </a:r>
            <a:r>
              <a:rPr lang="es-ES" sz="1800" dirty="0" smtClean="0">
                <a:latin typeface="Calibri" panose="020F0502020204030204" pitchFamily="34" charset="0"/>
              </a:rPr>
              <a:t>Perú</a:t>
            </a:r>
            <a:endParaRPr lang="es-PE" sz="18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sz="1800" dirty="0">
                <a:latin typeface="Calibri" panose="020F0502020204030204" pitchFamily="34" charset="0"/>
              </a:rPr>
              <a:t>E</a:t>
            </a:r>
            <a:r>
              <a:rPr lang="es-ES" sz="1800" dirty="0" smtClean="0">
                <a:latin typeface="Calibri" panose="020F0502020204030204" pitchFamily="34" charset="0"/>
              </a:rPr>
              <a:t>strategia </a:t>
            </a:r>
            <a:r>
              <a:rPr lang="es-ES" sz="1800" dirty="0">
                <a:latin typeface="Calibri" panose="020F0502020204030204" pitchFamily="34" charset="0"/>
              </a:rPr>
              <a:t>de Acompañamiento Pedagógico del </a:t>
            </a:r>
            <a:r>
              <a:rPr lang="es-ES" sz="1800" dirty="0" smtClean="0">
                <a:latin typeface="Calibri" panose="020F0502020204030204" pitchFamily="34" charset="0"/>
              </a:rPr>
              <a:t>PELA</a:t>
            </a:r>
            <a:endParaRPr lang="es-PE" sz="18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sz="1800" dirty="0">
                <a:latin typeface="Calibri" panose="020F0502020204030204" pitchFamily="34" charset="0"/>
              </a:rPr>
              <a:t>C</a:t>
            </a:r>
            <a:r>
              <a:rPr lang="es-ES" sz="1800" dirty="0" smtClean="0">
                <a:latin typeface="Calibri" panose="020F0502020204030204" pitchFamily="34" charset="0"/>
              </a:rPr>
              <a:t>onvocatoria </a:t>
            </a:r>
            <a:r>
              <a:rPr lang="es-ES" sz="1800" dirty="0">
                <a:latin typeface="Calibri" panose="020F0502020204030204" pitchFamily="34" charset="0"/>
              </a:rPr>
              <a:t>2013 de Beca 18, del MINEDU</a:t>
            </a:r>
            <a:r>
              <a:rPr lang="es-PE" altLang="es-ES" sz="1800" dirty="0" smtClean="0">
                <a:latin typeface="Calibri" panose="020F0502020204030204" pitchFamily="34" charset="0"/>
              </a:rPr>
              <a:t> </a:t>
            </a:r>
            <a:endParaRPr lang="es-PE" altLang="es-ES" sz="1800" dirty="0">
              <a:latin typeface="Calibri" panose="020F0502020204030204" pitchFamily="34" charset="0"/>
            </a:endParaRPr>
          </a:p>
        </p:txBody>
      </p:sp>
      <p:pic>
        <p:nvPicPr>
          <p:cNvPr id="7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210752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5"/>
          <p:cNvSpPr>
            <a:spLocks noChangeArrowheads="1"/>
          </p:cNvSpPr>
          <p:nvPr/>
        </p:nvSpPr>
        <p:spPr bwMode="auto">
          <a:xfrm>
            <a:off x="179513" y="1556792"/>
            <a:ext cx="21282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latin typeface="Calibri" panose="020F0502020204030204" pitchFamily="34" charset="0"/>
              </a:rPr>
              <a:t>2. Evaluaciones de Impacto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768596"/>
          </a:xfrm>
        </p:spPr>
        <p:txBody>
          <a:bodyPr/>
          <a:lstStyle/>
          <a:p>
            <a:r>
              <a:rPr lang="es-PE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Evaluaciones independientes</a:t>
            </a:r>
            <a:endParaRPr lang="es-PE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627784" y="3284984"/>
            <a:ext cx="6456859" cy="2929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3000"/>
              </a:lnSpc>
              <a:spcAft>
                <a:spcPts val="25"/>
              </a:spcAft>
            </a:pPr>
            <a:r>
              <a:rPr lang="es-E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curso 2014 / 2015:</a:t>
            </a:r>
          </a:p>
          <a:p>
            <a:pPr marL="285750" lvl="0" indent="-285750" algn="just">
              <a:lnSpc>
                <a:spcPct val="103000"/>
              </a:lnSpc>
              <a:spcAft>
                <a:spcPts val="25"/>
              </a:spcAft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Cuna 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 (modalidad acompañamiento a familias </a:t>
            </a:r>
            <a:r>
              <a:rPr lang="es-E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zonas rurales)</a:t>
            </a:r>
          </a:p>
          <a:p>
            <a:pPr marL="285750" lvl="0" indent="-285750" algn="just">
              <a:lnSpc>
                <a:spcPct val="103000"/>
              </a:lnSpc>
              <a:spcAft>
                <a:spcPts val="25"/>
              </a:spcAft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Pensión 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 del </a:t>
            </a:r>
            <a:r>
              <a:rPr lang="es-E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MIDIS</a:t>
            </a:r>
            <a:endParaRPr lang="es-P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3000"/>
              </a:lnSpc>
              <a:spcAft>
                <a:spcPts val="25"/>
              </a:spcAft>
              <a:buFont typeface="Wingdings" panose="05000000000000000000" pitchFamily="2" charset="2"/>
              <a:buChar char="ü"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Redes Rurales del MINEDU. </a:t>
            </a:r>
            <a:endParaRPr lang="es-P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3000"/>
              </a:lnSpc>
              <a:spcAft>
                <a:spcPts val="25"/>
              </a:spcAft>
              <a:buFont typeface="Wingdings" panose="05000000000000000000" pitchFamily="2" charset="2"/>
              <a:buChar char="ü"/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Fondo de inversiones MI RIEGO del </a:t>
            </a:r>
            <a:r>
              <a:rPr lang="es-E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MINAGRI</a:t>
            </a:r>
          </a:p>
          <a:p>
            <a:pPr marL="285750" lvl="0" indent="-285750" algn="just">
              <a:lnSpc>
                <a:spcPct val="103000"/>
              </a:lnSpc>
              <a:spcAft>
                <a:spcPts val="25"/>
              </a:spcAft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 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(convocatoria </a:t>
            </a:r>
            <a:r>
              <a:rPr lang="es-E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2015)</a:t>
            </a:r>
          </a:p>
          <a:p>
            <a:pPr marL="285750" lvl="0" indent="-285750" algn="just">
              <a:lnSpc>
                <a:spcPct val="103000"/>
              </a:lnSpc>
              <a:spcAft>
                <a:spcPts val="25"/>
              </a:spcAft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Nacional de Apoyo a los más Pobres </a:t>
            </a:r>
            <a:r>
              <a:rPr lang="es-E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JUNTOS</a:t>
            </a:r>
            <a:endParaRPr lang="es-PE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3000"/>
              </a:lnSpc>
              <a:spcAft>
                <a:spcPts val="25"/>
              </a:spcAft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Apoyos 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Presupuestarios al </a:t>
            </a:r>
            <a:r>
              <a:rPr lang="es-E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</a:t>
            </a:r>
            <a:endParaRPr lang="es-P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Fondo 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Promoción a la Inversión Pública Regional y Local FONIPREL</a:t>
            </a:r>
            <a:endParaRPr lang="es-PE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781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37</a:t>
            </a:fld>
            <a:endParaRPr lang="es-ES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95647" y="260648"/>
            <a:ext cx="760474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s-PE" sz="3600" dirty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rPr>
              <a:t>Uso de las evaluaciones de impacto</a:t>
            </a:r>
          </a:p>
        </p:txBody>
      </p:sp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539552" y="1340768"/>
            <a:ext cx="78488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ct val="30000"/>
              </a:spcAft>
              <a:buClr>
                <a:srgbClr val="F82B02"/>
              </a:buClr>
            </a:pPr>
            <a:r>
              <a:rPr lang="es-PE" sz="2000" dirty="0"/>
              <a:t>Al aislar los efectos </a:t>
            </a:r>
            <a:r>
              <a:rPr lang="es-PE" sz="2000" dirty="0" smtClean="0"/>
              <a:t>del programa, </a:t>
            </a:r>
            <a:r>
              <a:rPr lang="es-PE" sz="2000" dirty="0"/>
              <a:t>la evaluación de impacto contribuye a la toma de decisiones de política, pues ayuda a dilucidar:</a:t>
            </a:r>
          </a:p>
        </p:txBody>
      </p:sp>
      <p:sp>
        <p:nvSpPr>
          <p:cNvPr id="7" name="3 CuadroTexto"/>
          <p:cNvSpPr txBox="1"/>
          <p:nvPr/>
        </p:nvSpPr>
        <p:spPr>
          <a:xfrm>
            <a:off x="323528" y="2690943"/>
            <a:ext cx="3736924" cy="2682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8787" lvl="1" indent="-285750">
              <a:spcAft>
                <a:spcPct val="300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s-PE" dirty="0"/>
              <a:t> Si las Políticas funcionan o no</a:t>
            </a:r>
            <a:endParaRPr lang="es-PE" dirty="0">
              <a:latin typeface="+mn-lt"/>
            </a:endParaRPr>
          </a:p>
          <a:p>
            <a:pPr marL="515937" lvl="1" indent="-342900">
              <a:spcAft>
                <a:spcPct val="300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s-PE" dirty="0" smtClean="0"/>
              <a:t>Dimensionar y valorar el impacto del programa: Costo - Beneficio</a:t>
            </a:r>
            <a:endParaRPr lang="es-PE" dirty="0"/>
          </a:p>
          <a:p>
            <a:pPr marL="515937" lvl="1" indent="-342900">
              <a:spcAft>
                <a:spcPct val="300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s-PE" dirty="0" smtClean="0"/>
              <a:t>Identificar </a:t>
            </a:r>
            <a:r>
              <a:rPr lang="es-PE" dirty="0"/>
              <a:t>modalidades o componentes </a:t>
            </a:r>
            <a:r>
              <a:rPr lang="es-PE" dirty="0" smtClean="0"/>
              <a:t>de las </a:t>
            </a:r>
            <a:r>
              <a:rPr lang="es-PE" dirty="0"/>
              <a:t>intervención </a:t>
            </a:r>
            <a:r>
              <a:rPr lang="es-PE" dirty="0" smtClean="0"/>
              <a:t>más efectivas (impactos heterogéneos)</a:t>
            </a:r>
          </a:p>
          <a:p>
            <a:pPr marL="173037" lvl="1">
              <a:spcAft>
                <a:spcPct val="30000"/>
              </a:spcAft>
              <a:buClr>
                <a:srgbClr val="FF0000"/>
              </a:buClr>
              <a:defRPr/>
            </a:pP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5140278" y="3134870"/>
            <a:ext cx="3780035" cy="302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3429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50" lvl="1" indent="0" eaLnBrk="1" hangingPunct="1">
              <a:spcAft>
                <a:spcPct val="30000"/>
              </a:spcAft>
              <a:buClr>
                <a:srgbClr val="FF0000"/>
              </a:buClr>
            </a:pPr>
            <a:r>
              <a:rPr lang="es-ES" sz="1800" dirty="0" smtClean="0"/>
              <a:t>Generación de evidencia de calidad sobre efectividad de intervenciones para:</a:t>
            </a:r>
          </a:p>
          <a:p>
            <a:pPr lvl="1" eaLnBrk="1" hangingPunct="1">
              <a:spcAft>
                <a:spcPct val="300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PE" sz="1800" dirty="0" smtClean="0"/>
              <a:t>Mejorar diseño de PP</a:t>
            </a:r>
            <a:r>
              <a:rPr lang="es-ES" sz="1800" dirty="0" smtClean="0"/>
              <a:t> </a:t>
            </a:r>
          </a:p>
          <a:p>
            <a:pPr lvl="1" eaLnBrk="1" hangingPunct="1">
              <a:spcAft>
                <a:spcPct val="300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PE" sz="1800" dirty="0" smtClean="0"/>
              <a:t>Toma de decisiones presupuestales: priorizar entre intervenciones y al interior de ellas, así como sustentar su ampliación o continuidad</a:t>
            </a:r>
            <a:endParaRPr lang="es-PE" sz="1800" dirty="0"/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4875373" y="2445776"/>
            <a:ext cx="3800185" cy="850901"/>
            <a:chOff x="3320" y="1117"/>
            <a:chExt cx="2304" cy="536"/>
          </a:xfrm>
        </p:grpSpPr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3538" y="1226"/>
              <a:ext cx="208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sz="2000" b="1" dirty="0">
                  <a:solidFill>
                    <a:srgbClr val="CC0000"/>
                  </a:solidFill>
                </a:rPr>
                <a:t>   </a:t>
              </a:r>
              <a:r>
                <a:rPr lang="es-MX" sz="1800" b="1" dirty="0">
                  <a:solidFill>
                    <a:srgbClr val="CC0000"/>
                  </a:solidFill>
                </a:rPr>
                <a:t>Para el ciclo presupuestal:</a:t>
              </a:r>
            </a:p>
          </p:txBody>
        </p:sp>
        <p:pic>
          <p:nvPicPr>
            <p:cNvPr id="11" name="Picture 22" descr="MCj0383810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0" y="1117"/>
              <a:ext cx="30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9885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ctrTitle"/>
          </p:nvPr>
        </p:nvSpPr>
        <p:spPr>
          <a:xfrm>
            <a:off x="914400" y="1412875"/>
            <a:ext cx="7623175" cy="2211571"/>
          </a:xfrm>
          <a:gradFill>
            <a:gsLst>
              <a:gs pos="16000">
                <a:schemeClr val="bg1"/>
              </a:gs>
              <a:gs pos="56000">
                <a:schemeClr val="bg1">
                  <a:lumMod val="85000"/>
                </a:schemeClr>
              </a:gs>
              <a:gs pos="6900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0"/>
          </a:gradFill>
        </p:spPr>
        <p:txBody>
          <a:bodyPr anchor="ctr" anchorCtr="0"/>
          <a:lstStyle/>
          <a:p>
            <a:r>
              <a:rPr lang="es-ES" sz="3800" dirty="0" smtClean="0">
                <a:solidFill>
                  <a:srgbClr val="C00000"/>
                </a:solidFill>
              </a:rPr>
              <a:t>Incentivos</a:t>
            </a:r>
            <a:br>
              <a:rPr lang="es-ES" sz="3800" dirty="0" smtClean="0">
                <a:solidFill>
                  <a:srgbClr val="C00000"/>
                </a:solidFill>
              </a:rPr>
            </a:br>
            <a:r>
              <a:rPr lang="es-ES" sz="3800" dirty="0" smtClean="0">
                <a:solidFill>
                  <a:srgbClr val="C00000"/>
                </a:solidFill>
              </a:rPr>
              <a:t>Avances y Retos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77398" y="6221850"/>
            <a:ext cx="2133600" cy="457200"/>
          </a:xfrm>
        </p:spPr>
        <p:txBody>
          <a:bodyPr/>
          <a:lstStyle/>
          <a:p>
            <a:pPr>
              <a:defRPr/>
            </a:pPr>
            <a:fld id="{6F840B7C-61B1-48A5-896B-D4E79A2E5859}" type="slidenum">
              <a:rPr lang="es-ES" altLang="en-US" smtClean="0"/>
              <a:pPr>
                <a:defRPr/>
              </a:pPr>
              <a:t>38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9258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39</a:t>
            </a:fld>
            <a:endParaRPr lang="es-ES" altLang="en-US"/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546503" y="1178171"/>
            <a:ext cx="8129953" cy="33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1pPr>
            <a:lvl2pPr marL="742950" indent="-285750" defTabSz="9588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9pPr>
          </a:lstStyle>
          <a:p>
            <a:pPr>
              <a:lnSpc>
                <a:spcPts val="2423"/>
              </a:lnSpc>
              <a:spcBef>
                <a:spcPct val="0"/>
              </a:spcBef>
              <a:buNone/>
            </a:pPr>
            <a:endParaRPr lang="es-ES" altLang="es-ES" sz="2000" u="sng" dirty="0"/>
          </a:p>
        </p:txBody>
      </p:sp>
      <p:sp>
        <p:nvSpPr>
          <p:cNvPr id="6" name="5 Marcador de número de diapositiva"/>
          <p:cNvSpPr txBox="1">
            <a:spLocks/>
          </p:cNvSpPr>
          <p:nvPr/>
        </p:nvSpPr>
        <p:spPr bwMode="auto">
          <a:xfrm>
            <a:off x="6553200" y="6243638"/>
            <a:ext cx="2049683" cy="43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954"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ＭＳ Ｐゴシック" panose="020B0600070205080204" pitchFamily="34" charset="-128"/>
              </a:defRPr>
            </a:lvl1pPr>
            <a:lvl2pPr marL="685817" indent="-263776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585"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ＭＳ Ｐゴシック" panose="020B0600070205080204" pitchFamily="34" charset="-128"/>
              </a:defRPr>
            </a:lvl2pPr>
            <a:lvl3pPr marL="1055103" indent="-211021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ＭＳ Ｐゴシック" panose="020B0600070205080204" pitchFamily="34" charset="-128"/>
              </a:defRPr>
            </a:lvl3pPr>
            <a:lvl4pPr marL="1477145" indent="-211021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46"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ＭＳ Ｐゴシック" panose="020B0600070205080204" pitchFamily="34" charset="-128"/>
              </a:defRPr>
            </a:lvl4pPr>
            <a:lvl5pPr marL="1899186" indent="-211021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46"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ＭＳ Ｐゴシック" panose="020B0600070205080204" pitchFamily="34" charset="-128"/>
              </a:defRPr>
            </a:lvl5pPr>
            <a:lvl6pPr marL="2321227" indent="-211021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46"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ＭＳ Ｐゴシック" panose="020B0600070205080204" pitchFamily="34" charset="-128"/>
              </a:defRPr>
            </a:lvl6pPr>
            <a:lvl7pPr marL="2743269" indent="-211021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46"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ＭＳ Ｐゴシック" panose="020B0600070205080204" pitchFamily="34" charset="-128"/>
              </a:defRPr>
            </a:lvl7pPr>
            <a:lvl8pPr marL="3165310" indent="-211021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46"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ＭＳ Ｐゴシック" panose="020B0600070205080204" pitchFamily="34" charset="-128"/>
              </a:defRPr>
            </a:lvl8pPr>
            <a:lvl9pPr marL="3587351" indent="-211021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46"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F0FB8595-DD01-4A17-9196-34E73A51D252}" type="slidenum">
              <a:rPr lang="es-PE" altLang="es-ES" sz="1108" smtClean="0">
                <a:solidFill>
                  <a:srgbClr val="89898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39</a:t>
            </a:fld>
            <a:endParaRPr lang="es-PE" altLang="es-ES" sz="1108">
              <a:solidFill>
                <a:srgbClr val="898989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7" name="8 Diagrama"/>
          <p:cNvGraphicFramePr/>
          <p:nvPr>
            <p:extLst>
              <p:ext uri="{D42A27DB-BD31-4B8C-83A1-F6EECF244321}">
                <p14:modId xmlns:p14="http://schemas.microsoft.com/office/powerpoint/2010/main" val="3781797962"/>
              </p:ext>
            </p:extLst>
          </p:nvPr>
        </p:nvGraphicFramePr>
        <p:xfrm>
          <a:off x="3434492" y="1951893"/>
          <a:ext cx="5746020" cy="4213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1516675" y="4437112"/>
            <a:ext cx="2280554" cy="132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52052" indent="-252052" algn="just">
              <a:defRPr/>
            </a:pPr>
            <a:r>
              <a:rPr lang="es-PE" sz="1108" dirty="0">
                <a:latin typeface="+mn-lt"/>
              </a:rPr>
              <a:t>Sector:</a:t>
            </a:r>
          </a:p>
          <a:p>
            <a:pPr marL="252052" indent="-252052" algn="just">
              <a:defRPr/>
            </a:pPr>
            <a:endParaRPr lang="es-PE" sz="1385" dirty="0">
              <a:solidFill>
                <a:schemeClr val="accent1">
                  <a:lumMod val="75000"/>
                </a:schemeClr>
              </a:solidFill>
            </a:endParaRPr>
          </a:p>
          <a:p>
            <a:pPr marL="252052" indent="-252052" algn="just">
              <a:defRPr/>
            </a:pPr>
            <a:endParaRPr lang="es-PE" sz="1385" dirty="0">
              <a:solidFill>
                <a:schemeClr val="accent1">
                  <a:lumMod val="75000"/>
                </a:schemeClr>
              </a:solidFill>
            </a:endParaRPr>
          </a:p>
          <a:p>
            <a:pPr marL="252052" indent="-252052" algn="just">
              <a:defRPr/>
            </a:pPr>
            <a:endParaRPr lang="es-ES" sz="1385" dirty="0">
              <a:latin typeface="Book Antiqua" pitchFamily="18" charset="0"/>
            </a:endParaRPr>
          </a:p>
        </p:txBody>
      </p:sp>
      <p:sp>
        <p:nvSpPr>
          <p:cNvPr id="9" name="10 Conector"/>
          <p:cNvSpPr>
            <a:spLocks noChangeArrowheads="1"/>
          </p:cNvSpPr>
          <p:nvPr/>
        </p:nvSpPr>
        <p:spPr bwMode="auto">
          <a:xfrm>
            <a:off x="1714501" y="4766823"/>
            <a:ext cx="126698" cy="125851"/>
          </a:xfrm>
          <a:prstGeom prst="flowChartConnector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E" altLang="es-ES" sz="1292">
              <a:latin typeface="Arial Narrow" panose="020B0606020202030204" pitchFamily="34" charset="0"/>
            </a:endParaRPr>
          </a:p>
        </p:txBody>
      </p:sp>
      <p:sp>
        <p:nvSpPr>
          <p:cNvPr id="10" name="11 Conector"/>
          <p:cNvSpPr>
            <a:spLocks noChangeArrowheads="1"/>
          </p:cNvSpPr>
          <p:nvPr/>
        </p:nvSpPr>
        <p:spPr bwMode="auto">
          <a:xfrm>
            <a:off x="1714501" y="4964650"/>
            <a:ext cx="126698" cy="125851"/>
          </a:xfrm>
          <a:prstGeom prst="flowChartConnector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E" altLang="es-ES" sz="1292">
              <a:latin typeface="Arial Narrow" panose="020B0606020202030204" pitchFamily="34" charset="0"/>
            </a:endParaRPr>
          </a:p>
        </p:txBody>
      </p:sp>
      <p:sp>
        <p:nvSpPr>
          <p:cNvPr id="11" name="12 Conector"/>
          <p:cNvSpPr/>
          <p:nvPr/>
        </p:nvSpPr>
        <p:spPr bwMode="auto">
          <a:xfrm>
            <a:off x="1714501" y="5162477"/>
            <a:ext cx="126698" cy="125851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PE" sz="1292" dirty="0" err="1"/>
          </a:p>
        </p:txBody>
      </p:sp>
      <p:sp>
        <p:nvSpPr>
          <p:cNvPr id="12" name="13 Conector"/>
          <p:cNvSpPr>
            <a:spLocks noChangeArrowheads="1"/>
          </p:cNvSpPr>
          <p:nvPr/>
        </p:nvSpPr>
        <p:spPr bwMode="auto">
          <a:xfrm>
            <a:off x="1714501" y="5360304"/>
            <a:ext cx="126698" cy="125851"/>
          </a:xfrm>
          <a:prstGeom prst="flowChartConnector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E" altLang="es-ES" sz="1292">
              <a:latin typeface="Arial Narrow" panose="020B0606020202030204" pitchFamily="34" charset="0"/>
            </a:endParaRPr>
          </a:p>
        </p:txBody>
      </p:sp>
      <p:sp>
        <p:nvSpPr>
          <p:cNvPr id="13" name="14 Conector"/>
          <p:cNvSpPr>
            <a:spLocks noChangeArrowheads="1"/>
          </p:cNvSpPr>
          <p:nvPr/>
        </p:nvSpPr>
        <p:spPr bwMode="auto">
          <a:xfrm>
            <a:off x="1714501" y="5558131"/>
            <a:ext cx="126698" cy="125851"/>
          </a:xfrm>
          <a:prstGeom prst="flowChartConnector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E" altLang="es-ES" sz="1292">
              <a:latin typeface="Arial Narrow" panose="020B0606020202030204" pitchFamily="34" charset="0"/>
            </a:endParaRPr>
          </a:p>
        </p:txBody>
      </p:sp>
      <p:sp>
        <p:nvSpPr>
          <p:cNvPr id="14" name="15 CuadroTexto"/>
          <p:cNvSpPr txBox="1"/>
          <p:nvPr/>
        </p:nvSpPr>
        <p:spPr bwMode="auto">
          <a:xfrm>
            <a:off x="1912327" y="4700881"/>
            <a:ext cx="1710416" cy="25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s-PE" sz="1108" dirty="0">
                <a:latin typeface="+mn-lt"/>
              </a:rPr>
              <a:t>Salud</a:t>
            </a:r>
          </a:p>
        </p:txBody>
      </p:sp>
      <p:sp>
        <p:nvSpPr>
          <p:cNvPr id="15" name="16 CuadroTexto"/>
          <p:cNvSpPr txBox="1"/>
          <p:nvPr/>
        </p:nvSpPr>
        <p:spPr bwMode="auto">
          <a:xfrm>
            <a:off x="1912327" y="4898708"/>
            <a:ext cx="1710416" cy="25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s-PE" sz="1108" dirty="0">
                <a:latin typeface="+mn-lt"/>
              </a:rPr>
              <a:t>Ambiente</a:t>
            </a:r>
          </a:p>
        </p:txBody>
      </p:sp>
      <p:sp>
        <p:nvSpPr>
          <p:cNvPr id="16" name="17 CuadroTexto"/>
          <p:cNvSpPr txBox="1"/>
          <p:nvPr/>
        </p:nvSpPr>
        <p:spPr bwMode="auto">
          <a:xfrm>
            <a:off x="1912327" y="5096534"/>
            <a:ext cx="1710416" cy="25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s-PE" sz="1108" dirty="0">
                <a:latin typeface="+mn-lt"/>
              </a:rPr>
              <a:t>Vivienda</a:t>
            </a:r>
          </a:p>
        </p:txBody>
      </p:sp>
      <p:sp>
        <p:nvSpPr>
          <p:cNvPr id="17" name="18 CuadroTexto"/>
          <p:cNvSpPr txBox="1"/>
          <p:nvPr/>
        </p:nvSpPr>
        <p:spPr bwMode="auto">
          <a:xfrm>
            <a:off x="1912327" y="5294362"/>
            <a:ext cx="1710416" cy="25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s-PE" sz="1108" dirty="0">
                <a:latin typeface="+mn-lt"/>
              </a:rPr>
              <a:t>Economía y Finanzas</a:t>
            </a:r>
          </a:p>
        </p:txBody>
      </p:sp>
      <p:sp>
        <p:nvSpPr>
          <p:cNvPr id="18" name="19 CuadroTexto"/>
          <p:cNvSpPr txBox="1"/>
          <p:nvPr/>
        </p:nvSpPr>
        <p:spPr bwMode="auto">
          <a:xfrm>
            <a:off x="1912327" y="5492188"/>
            <a:ext cx="1710416" cy="25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s-PE" sz="1108" dirty="0">
                <a:latin typeface="+mn-lt"/>
              </a:rPr>
              <a:t>Desarrollo e Inclusión Social</a:t>
            </a: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 bwMode="auto">
          <a:xfrm>
            <a:off x="539552" y="1622182"/>
            <a:ext cx="7341414" cy="60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indent="-316531" algn="just">
              <a:defRPr/>
            </a:pPr>
            <a:r>
              <a:rPr lang="es-PE" sz="1477" dirty="0">
                <a:latin typeface="+mn-lt"/>
                <a:sym typeface="ＭＳ Ｐゴシック" pitchFamily="34" charset="-128"/>
              </a:rPr>
              <a:t>Transferencia condicionada de recursos financieros </a:t>
            </a:r>
            <a:r>
              <a:rPr lang="es-PE" sz="1477" u="sng" dirty="0">
                <a:latin typeface="+mn-lt"/>
                <a:sym typeface="ＭＳ Ｐゴシック" pitchFamily="34" charset="-128"/>
              </a:rPr>
              <a:t>adicionales</a:t>
            </a:r>
            <a:r>
              <a:rPr lang="es-PE" sz="1477" dirty="0">
                <a:latin typeface="+mn-lt"/>
                <a:sym typeface="ＭＳ Ｐゴシック" pitchFamily="34" charset="-128"/>
              </a:rPr>
              <a:t> a </a:t>
            </a:r>
            <a:r>
              <a:rPr lang="es-PE" sz="1477" u="sng" dirty="0">
                <a:latin typeface="+mn-lt"/>
                <a:sym typeface="ＭＳ Ｐゴシック" pitchFamily="34" charset="-128"/>
              </a:rPr>
              <a:t>todos los GL</a:t>
            </a:r>
            <a:r>
              <a:rPr lang="es-PE" sz="1477" dirty="0">
                <a:latin typeface="+mn-lt"/>
                <a:sym typeface="ＭＳ Ｐゴシック" pitchFamily="34" charset="-128"/>
              </a:rPr>
              <a:t> por el logro de metas semestrales/anuales.</a:t>
            </a: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 bwMode="auto">
          <a:xfrm>
            <a:off x="584343" y="2373923"/>
            <a:ext cx="3212885" cy="125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252052" indent="-252052" algn="just">
              <a:buFontTx/>
              <a:buChar char="•"/>
              <a:defRPr/>
            </a:pPr>
            <a:r>
              <a:rPr lang="es-PE" sz="1800" dirty="0">
                <a:latin typeface="+mn-lt"/>
              </a:rPr>
              <a:t>Presupuesto de </a:t>
            </a:r>
          </a:p>
          <a:p>
            <a:pPr marL="252052" indent="-252052" algn="just">
              <a:defRPr/>
            </a:pPr>
            <a:r>
              <a:rPr lang="es-PE" sz="1800" dirty="0">
                <a:latin typeface="+mn-lt"/>
              </a:rPr>
              <a:t>	S/. 1,100 millones en el 2014.</a:t>
            </a:r>
          </a:p>
          <a:p>
            <a:pPr marL="252052" indent="-252052" algn="just">
              <a:buFontTx/>
              <a:buChar char="•"/>
              <a:defRPr/>
            </a:pPr>
            <a:endParaRPr lang="es-PE" sz="1800" dirty="0">
              <a:latin typeface="+mn-lt"/>
            </a:endParaRPr>
          </a:p>
          <a:p>
            <a:pPr marL="252052" indent="-252052" algn="just">
              <a:buFontTx/>
              <a:buChar char="•"/>
              <a:defRPr/>
            </a:pPr>
            <a:r>
              <a:rPr lang="es-PE" sz="1800" dirty="0">
                <a:latin typeface="+mn-lt"/>
              </a:rPr>
              <a:t>54 metas en 2014.</a:t>
            </a:r>
          </a:p>
          <a:p>
            <a:pPr marL="252052" indent="-252052">
              <a:spcBef>
                <a:spcPct val="20000"/>
              </a:spcBef>
              <a:defRPr/>
            </a:pPr>
            <a:endParaRPr lang="es-ES" sz="1477" dirty="0">
              <a:latin typeface="+mn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95647" y="260648"/>
            <a:ext cx="760474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s-PE" sz="3200" dirty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rPr>
              <a:t>Plan de Incentivos a la Mejora de la Gestión y Modernización Municipal (PI)</a:t>
            </a:r>
          </a:p>
        </p:txBody>
      </p:sp>
    </p:spTree>
    <p:extLst>
      <p:ext uri="{BB962C8B-B14F-4D97-AF65-F5344CB8AC3E}">
        <p14:creationId xmlns:p14="http://schemas.microsoft.com/office/powerpoint/2010/main" val="4139891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4</a:t>
            </a:fld>
            <a:endParaRPr lang="es-ES" altLang="en-US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490537" y="357183"/>
            <a:ext cx="82296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altLang="es-ES" kern="0" dirty="0" err="1" smtClean="0"/>
              <a:t>PpR</a:t>
            </a:r>
            <a:r>
              <a:rPr lang="es-ES" altLang="es-ES" kern="0" dirty="0" smtClean="0"/>
              <a:t>: Punto de partida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175581" y="1403680"/>
            <a:ext cx="6981825" cy="4289425"/>
            <a:chOff x="1763713" y="1341438"/>
            <a:chExt cx="6981825" cy="4289425"/>
          </a:xfrm>
        </p:grpSpPr>
        <p:cxnSp>
          <p:nvCxnSpPr>
            <p:cNvPr id="7" name="5 Conector recto de flecha"/>
            <p:cNvCxnSpPr/>
            <p:nvPr/>
          </p:nvCxnSpPr>
          <p:spPr>
            <a:xfrm rot="5400000" flipH="1" flipV="1">
              <a:off x="179388" y="3284538"/>
              <a:ext cx="3887787" cy="1587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 de flecha"/>
            <p:cNvCxnSpPr/>
            <p:nvPr/>
          </p:nvCxnSpPr>
          <p:spPr>
            <a:xfrm>
              <a:off x="2124075" y="5229225"/>
              <a:ext cx="5832475" cy="158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CuadroTexto"/>
            <p:cNvSpPr txBox="1">
              <a:spLocks noChangeArrowheads="1"/>
            </p:cNvSpPr>
            <p:nvPr/>
          </p:nvSpPr>
          <p:spPr bwMode="auto">
            <a:xfrm rot="-5400000">
              <a:off x="1218407" y="2966244"/>
              <a:ext cx="14287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1600">
                  <a:solidFill>
                    <a:srgbClr val="0070C0"/>
                  </a:solidFill>
                </a:rPr>
                <a:t>PRIORIDAD</a:t>
              </a:r>
            </a:p>
          </p:txBody>
        </p:sp>
        <p:sp>
          <p:nvSpPr>
            <p:cNvPr id="10" name="9 CuadroTexto"/>
            <p:cNvSpPr txBox="1">
              <a:spLocks noChangeArrowheads="1"/>
            </p:cNvSpPr>
            <p:nvPr/>
          </p:nvSpPr>
          <p:spPr bwMode="auto">
            <a:xfrm>
              <a:off x="3860800" y="5291138"/>
              <a:ext cx="15843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1600">
                  <a:solidFill>
                    <a:srgbClr val="0070C0"/>
                  </a:solidFill>
                </a:rPr>
                <a:t>DESEMPEÑO</a:t>
              </a:r>
            </a:p>
          </p:txBody>
        </p:sp>
        <p:sp>
          <p:nvSpPr>
            <p:cNvPr id="11" name="13 Elipse"/>
            <p:cNvSpPr/>
            <p:nvPr/>
          </p:nvSpPr>
          <p:spPr>
            <a:xfrm>
              <a:off x="2700338" y="1773238"/>
              <a:ext cx="287337" cy="287337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2" name="14 Elipse"/>
            <p:cNvSpPr/>
            <p:nvPr/>
          </p:nvSpPr>
          <p:spPr>
            <a:xfrm>
              <a:off x="4859338" y="2565400"/>
              <a:ext cx="360362" cy="35877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3" name="15 Elipse"/>
            <p:cNvSpPr/>
            <p:nvPr/>
          </p:nvSpPr>
          <p:spPr>
            <a:xfrm>
              <a:off x="4211638" y="2636838"/>
              <a:ext cx="144462" cy="14446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4" name="16 Elipse"/>
            <p:cNvSpPr/>
            <p:nvPr/>
          </p:nvSpPr>
          <p:spPr>
            <a:xfrm>
              <a:off x="2411413" y="3573463"/>
              <a:ext cx="360362" cy="36036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5" name="17 Elipse"/>
            <p:cNvSpPr/>
            <p:nvPr/>
          </p:nvSpPr>
          <p:spPr>
            <a:xfrm>
              <a:off x="3348038" y="4797425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6" name="18 Elipse"/>
            <p:cNvSpPr/>
            <p:nvPr/>
          </p:nvSpPr>
          <p:spPr>
            <a:xfrm>
              <a:off x="2744788" y="2311400"/>
              <a:ext cx="792162" cy="792163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7" name="19 Elipse"/>
            <p:cNvSpPr/>
            <p:nvPr/>
          </p:nvSpPr>
          <p:spPr>
            <a:xfrm>
              <a:off x="3779838" y="1989138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8" name="20 Elipse"/>
            <p:cNvSpPr/>
            <p:nvPr/>
          </p:nvSpPr>
          <p:spPr>
            <a:xfrm>
              <a:off x="3708400" y="4508500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9" name="21 Elipse"/>
            <p:cNvSpPr/>
            <p:nvPr/>
          </p:nvSpPr>
          <p:spPr>
            <a:xfrm>
              <a:off x="2195513" y="2060575"/>
              <a:ext cx="431800" cy="4318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0" name="22 Elipse"/>
            <p:cNvSpPr/>
            <p:nvPr/>
          </p:nvSpPr>
          <p:spPr>
            <a:xfrm>
              <a:off x="3059113" y="3573463"/>
              <a:ext cx="217487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1" name="23 Elipse"/>
            <p:cNvSpPr/>
            <p:nvPr/>
          </p:nvSpPr>
          <p:spPr>
            <a:xfrm>
              <a:off x="3779838" y="4076700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2" name="24 Elipse"/>
            <p:cNvSpPr/>
            <p:nvPr/>
          </p:nvSpPr>
          <p:spPr>
            <a:xfrm>
              <a:off x="4448175" y="4025900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3" name="25 Elipse"/>
            <p:cNvSpPr/>
            <p:nvPr/>
          </p:nvSpPr>
          <p:spPr>
            <a:xfrm>
              <a:off x="2143125" y="2824163"/>
              <a:ext cx="719138" cy="72072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4" name="26 Elipse"/>
            <p:cNvSpPr/>
            <p:nvPr/>
          </p:nvSpPr>
          <p:spPr>
            <a:xfrm>
              <a:off x="4716463" y="3573463"/>
              <a:ext cx="287337" cy="287337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5" name="27 Elipse"/>
            <p:cNvSpPr/>
            <p:nvPr/>
          </p:nvSpPr>
          <p:spPr>
            <a:xfrm>
              <a:off x="5364163" y="2420938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6" name="28 Elipse"/>
            <p:cNvSpPr/>
            <p:nvPr/>
          </p:nvSpPr>
          <p:spPr>
            <a:xfrm>
              <a:off x="4859338" y="4652963"/>
              <a:ext cx="144462" cy="14446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7" name="29 Elipse"/>
            <p:cNvSpPr/>
            <p:nvPr/>
          </p:nvSpPr>
          <p:spPr>
            <a:xfrm>
              <a:off x="3779838" y="3068638"/>
              <a:ext cx="360362" cy="36036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8" name="30 Elipse"/>
            <p:cNvSpPr/>
            <p:nvPr/>
          </p:nvSpPr>
          <p:spPr>
            <a:xfrm>
              <a:off x="5219700" y="4221163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9" name="31 Elipse"/>
            <p:cNvSpPr/>
            <p:nvPr/>
          </p:nvSpPr>
          <p:spPr>
            <a:xfrm>
              <a:off x="3635375" y="2276475"/>
              <a:ext cx="504825" cy="50482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0" name="32 Elipse"/>
            <p:cNvSpPr/>
            <p:nvPr/>
          </p:nvSpPr>
          <p:spPr>
            <a:xfrm>
              <a:off x="4284663" y="3500438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1" name="33 Elipse"/>
            <p:cNvSpPr/>
            <p:nvPr/>
          </p:nvSpPr>
          <p:spPr>
            <a:xfrm>
              <a:off x="5364163" y="1916113"/>
              <a:ext cx="144462" cy="14446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2" name="34 Elipse"/>
            <p:cNvSpPr/>
            <p:nvPr/>
          </p:nvSpPr>
          <p:spPr>
            <a:xfrm>
              <a:off x="2555875" y="4437063"/>
              <a:ext cx="576263" cy="57626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3" name="35 Elipse"/>
            <p:cNvSpPr/>
            <p:nvPr/>
          </p:nvSpPr>
          <p:spPr>
            <a:xfrm>
              <a:off x="5795963" y="1916113"/>
              <a:ext cx="215900" cy="217487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4" name="36 Elipse"/>
            <p:cNvSpPr/>
            <p:nvPr/>
          </p:nvSpPr>
          <p:spPr>
            <a:xfrm>
              <a:off x="3348038" y="4149725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5" name="37 Elipse"/>
            <p:cNvSpPr/>
            <p:nvPr/>
          </p:nvSpPr>
          <p:spPr>
            <a:xfrm>
              <a:off x="2700338" y="4149725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6" name="38 Elipse"/>
            <p:cNvSpPr/>
            <p:nvPr/>
          </p:nvSpPr>
          <p:spPr>
            <a:xfrm>
              <a:off x="3348038" y="3716338"/>
              <a:ext cx="287337" cy="28892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7" name="39 Elipse"/>
            <p:cNvSpPr/>
            <p:nvPr/>
          </p:nvSpPr>
          <p:spPr>
            <a:xfrm>
              <a:off x="2195513" y="4365625"/>
              <a:ext cx="288925" cy="287338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8" name="40 Elipse"/>
            <p:cNvSpPr/>
            <p:nvPr/>
          </p:nvSpPr>
          <p:spPr>
            <a:xfrm>
              <a:off x="4140200" y="3933825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9" name="41 Elipse"/>
            <p:cNvSpPr/>
            <p:nvPr/>
          </p:nvSpPr>
          <p:spPr>
            <a:xfrm>
              <a:off x="4500563" y="3068638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40" name="42 Elipse"/>
            <p:cNvSpPr/>
            <p:nvPr/>
          </p:nvSpPr>
          <p:spPr>
            <a:xfrm>
              <a:off x="2268538" y="4941888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41" name="43 Elipse"/>
            <p:cNvSpPr/>
            <p:nvPr/>
          </p:nvSpPr>
          <p:spPr>
            <a:xfrm>
              <a:off x="4427538" y="4724400"/>
              <a:ext cx="215900" cy="217488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42" name="46 Elipse"/>
            <p:cNvSpPr/>
            <p:nvPr/>
          </p:nvSpPr>
          <p:spPr>
            <a:xfrm>
              <a:off x="4140200" y="1844675"/>
              <a:ext cx="360363" cy="360363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43" name="47 Elipse"/>
            <p:cNvSpPr/>
            <p:nvPr/>
          </p:nvSpPr>
          <p:spPr>
            <a:xfrm>
              <a:off x="4356100" y="2276475"/>
              <a:ext cx="215900" cy="215900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44" name="48 Elipse"/>
            <p:cNvSpPr/>
            <p:nvPr/>
          </p:nvSpPr>
          <p:spPr>
            <a:xfrm>
              <a:off x="3419475" y="3068638"/>
              <a:ext cx="215900" cy="215900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45" name="49 Elipse"/>
            <p:cNvSpPr/>
            <p:nvPr/>
          </p:nvSpPr>
          <p:spPr>
            <a:xfrm>
              <a:off x="5435600" y="2060575"/>
              <a:ext cx="215900" cy="215900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46" name="50 Elipse"/>
            <p:cNvSpPr/>
            <p:nvPr/>
          </p:nvSpPr>
          <p:spPr>
            <a:xfrm>
              <a:off x="5105400" y="2416175"/>
              <a:ext cx="142875" cy="142875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47" name="51 Elipse"/>
            <p:cNvSpPr/>
            <p:nvPr/>
          </p:nvSpPr>
          <p:spPr>
            <a:xfrm>
              <a:off x="4643438" y="1844675"/>
              <a:ext cx="576262" cy="576263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48" name="52 Elipse"/>
            <p:cNvSpPr/>
            <p:nvPr/>
          </p:nvSpPr>
          <p:spPr>
            <a:xfrm>
              <a:off x="5580063" y="2492375"/>
              <a:ext cx="215900" cy="215900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49" name="53 Elipse"/>
            <p:cNvSpPr/>
            <p:nvPr/>
          </p:nvSpPr>
          <p:spPr>
            <a:xfrm>
              <a:off x="4932363" y="2997200"/>
              <a:ext cx="215900" cy="215900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0" name="54 Elipse"/>
            <p:cNvSpPr/>
            <p:nvPr/>
          </p:nvSpPr>
          <p:spPr>
            <a:xfrm>
              <a:off x="3203575" y="1916113"/>
              <a:ext cx="288925" cy="288925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1" name="55 Elipse"/>
            <p:cNvSpPr/>
            <p:nvPr/>
          </p:nvSpPr>
          <p:spPr>
            <a:xfrm>
              <a:off x="4427538" y="2708275"/>
              <a:ext cx="288925" cy="288925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2" name="56 Elipse"/>
            <p:cNvSpPr/>
            <p:nvPr/>
          </p:nvSpPr>
          <p:spPr>
            <a:xfrm>
              <a:off x="3924300" y="2781300"/>
              <a:ext cx="215900" cy="215900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3" name="61 Elipse"/>
            <p:cNvSpPr/>
            <p:nvPr/>
          </p:nvSpPr>
          <p:spPr>
            <a:xfrm>
              <a:off x="7092950" y="3284538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4" name="62 Elipse"/>
            <p:cNvSpPr/>
            <p:nvPr/>
          </p:nvSpPr>
          <p:spPr>
            <a:xfrm>
              <a:off x="7092950" y="3716338"/>
              <a:ext cx="215900" cy="217487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5" name="63 CuadroTexto"/>
            <p:cNvSpPr txBox="1"/>
            <p:nvPr/>
          </p:nvSpPr>
          <p:spPr>
            <a:xfrm>
              <a:off x="7305675" y="3246438"/>
              <a:ext cx="1439863" cy="2778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s-ES" sz="1200" b="1" dirty="0">
                  <a:solidFill>
                    <a:schemeClr val="bg2">
                      <a:lumMod val="60000"/>
                      <a:lumOff val="40000"/>
                    </a:schemeClr>
                  </a:solidFill>
                  <a:cs typeface="+mn-cs"/>
                </a:rPr>
                <a:t>Con presupuesto</a:t>
              </a:r>
            </a:p>
          </p:txBody>
        </p:sp>
        <p:sp>
          <p:nvSpPr>
            <p:cNvPr id="56" name="64 CuadroTexto"/>
            <p:cNvSpPr txBox="1"/>
            <p:nvPr/>
          </p:nvSpPr>
          <p:spPr>
            <a:xfrm>
              <a:off x="7305675" y="3684588"/>
              <a:ext cx="1439863" cy="2778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s-ES" sz="1200" dirty="0">
                  <a:solidFill>
                    <a:schemeClr val="bg2">
                      <a:lumMod val="60000"/>
                      <a:lumOff val="40000"/>
                    </a:schemeClr>
                  </a:solidFill>
                  <a:cs typeface="+mn-cs"/>
                </a:rPr>
                <a:t>Sin presupuesto</a:t>
              </a:r>
            </a:p>
          </p:txBody>
        </p:sp>
        <p:sp>
          <p:nvSpPr>
            <p:cNvPr id="57" name="69 Elipse"/>
            <p:cNvSpPr/>
            <p:nvPr/>
          </p:nvSpPr>
          <p:spPr>
            <a:xfrm>
              <a:off x="2268538" y="3933825"/>
              <a:ext cx="358775" cy="358775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8" name="70 Elipse"/>
            <p:cNvSpPr/>
            <p:nvPr/>
          </p:nvSpPr>
          <p:spPr>
            <a:xfrm>
              <a:off x="2987675" y="3933825"/>
              <a:ext cx="215900" cy="215900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9" name="71 Elipse"/>
            <p:cNvSpPr/>
            <p:nvPr/>
          </p:nvSpPr>
          <p:spPr>
            <a:xfrm>
              <a:off x="4500563" y="4437063"/>
              <a:ext cx="142875" cy="144462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0" name="72 Elipse"/>
            <p:cNvSpPr/>
            <p:nvPr/>
          </p:nvSpPr>
          <p:spPr>
            <a:xfrm>
              <a:off x="5148263" y="4581525"/>
              <a:ext cx="576262" cy="576263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1" name="73 Elipse"/>
            <p:cNvSpPr/>
            <p:nvPr/>
          </p:nvSpPr>
          <p:spPr>
            <a:xfrm>
              <a:off x="4716463" y="4076700"/>
              <a:ext cx="360362" cy="360363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2" name="74 Elipse"/>
            <p:cNvSpPr/>
            <p:nvPr/>
          </p:nvSpPr>
          <p:spPr>
            <a:xfrm>
              <a:off x="3348038" y="4437063"/>
              <a:ext cx="215900" cy="215900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3" name="75 Elipse"/>
            <p:cNvSpPr/>
            <p:nvPr/>
          </p:nvSpPr>
          <p:spPr>
            <a:xfrm>
              <a:off x="3635375" y="4292600"/>
              <a:ext cx="144463" cy="144463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4" name="76 Elipse"/>
            <p:cNvSpPr/>
            <p:nvPr/>
          </p:nvSpPr>
          <p:spPr>
            <a:xfrm>
              <a:off x="3635375" y="3429000"/>
              <a:ext cx="576263" cy="576263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5" name="77 Elipse"/>
            <p:cNvSpPr/>
            <p:nvPr/>
          </p:nvSpPr>
          <p:spPr>
            <a:xfrm>
              <a:off x="5148263" y="3500438"/>
              <a:ext cx="287337" cy="288925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29722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40</a:t>
            </a:fld>
            <a:endParaRPr lang="es-ES" altLang="en-US"/>
          </a:p>
        </p:txBody>
      </p:sp>
      <p:graphicFrame>
        <p:nvGraphicFramePr>
          <p:cNvPr id="14" name="Diagrama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465687"/>
              </p:ext>
            </p:extLst>
          </p:nvPr>
        </p:nvGraphicFramePr>
        <p:xfrm>
          <a:off x="1331640" y="1052736"/>
          <a:ext cx="629299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 bwMode="auto">
          <a:xfrm>
            <a:off x="495647" y="260648"/>
            <a:ext cx="760474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s-PE" sz="360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rPr>
              <a:t>Objetivos del PI</a:t>
            </a:r>
            <a:endParaRPr lang="es-PE" sz="3600" dirty="0">
              <a:solidFill>
                <a:schemeClr val="bg2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17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41</a:t>
            </a:fld>
            <a:endParaRPr lang="es-ES" altLang="en-US"/>
          </a:p>
        </p:txBody>
      </p:sp>
      <p:sp>
        <p:nvSpPr>
          <p:cNvPr id="5" name="45 Rectángulo redondeado"/>
          <p:cNvSpPr>
            <a:spLocks noChangeArrowheads="1"/>
          </p:cNvSpPr>
          <p:nvPr/>
        </p:nvSpPr>
        <p:spPr bwMode="auto">
          <a:xfrm>
            <a:off x="395536" y="2651745"/>
            <a:ext cx="3960440" cy="2649463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95000"/>
              <a:lumOff val="0"/>
            </a:sysClr>
          </a:solidFill>
          <a:ln>
            <a:noFill/>
          </a:ln>
          <a:effectLst>
            <a:outerShdw dist="50801" dir="2399979" algn="tl" rotWithShape="0">
              <a:srgbClr val="9C007F">
                <a:lumMod val="75000"/>
                <a:lumOff val="0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36000" rIns="91440" bIns="3600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E" sz="1600" b="1" dirty="0">
                <a:solidFill>
                  <a:srgbClr val="74005E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S/.  1,033 millones</a:t>
            </a:r>
            <a:endParaRPr lang="es-PE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E" sz="1600" dirty="0">
                <a:solidFill>
                  <a:srgbClr val="74005E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Impuesto Predial recaudados en el año 2013 por parte de las municipalidades  de ciudades principales tipo A y tipo B; 65% más en comparación a lo recaudado en el  año 2009, en donde se recaudaron S/. 626 millones.</a:t>
            </a:r>
            <a:endParaRPr lang="es-PE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27 Rectángulo"/>
          <p:cNvSpPr>
            <a:spLocks/>
          </p:cNvSpPr>
          <p:nvPr/>
        </p:nvSpPr>
        <p:spPr>
          <a:xfrm>
            <a:off x="467544" y="1659771"/>
            <a:ext cx="3888431" cy="804545"/>
          </a:xfrm>
          <a:prstGeom prst="rect">
            <a:avLst/>
          </a:prstGeom>
          <a:solidFill>
            <a:srgbClr val="9C007F">
              <a:lumMod val="75000"/>
            </a:srgbClr>
          </a:solidFill>
          <a:ln w="25400" cap="flat" cmpd="sng" algn="ctr">
            <a:solidFill>
              <a:srgbClr val="9C007F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PE" sz="18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Aumento de la recaudación del impuesto predial</a:t>
            </a:r>
            <a:endParaRPr lang="es-PE" sz="18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37 Rectángulo"/>
          <p:cNvSpPr>
            <a:spLocks/>
          </p:cNvSpPr>
          <p:nvPr/>
        </p:nvSpPr>
        <p:spPr>
          <a:xfrm>
            <a:off x="4716017" y="1659771"/>
            <a:ext cx="3970784" cy="79502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PE" sz="16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Mayor programación de recursos en programas presupuestales prioritarios </a:t>
            </a:r>
            <a:endParaRPr lang="es-PE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59 Rectángulo redondeado"/>
          <p:cNvSpPr>
            <a:spLocks noChangeArrowheads="1"/>
          </p:cNvSpPr>
          <p:nvPr/>
        </p:nvSpPr>
        <p:spPr bwMode="auto">
          <a:xfrm>
            <a:off x="4716017" y="2651745"/>
            <a:ext cx="3970783" cy="2649463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95000"/>
              <a:lumOff val="0"/>
            </a:sysClr>
          </a:solidFill>
          <a:ln>
            <a:noFill/>
          </a:ln>
          <a:effectLst>
            <a:outerShdw dist="50801" dir="2399979" algn="tl" rotWithShape="0">
              <a:srgbClr val="C00000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0" rIns="91440" bIns="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E" sz="18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S/. 752 millones</a:t>
            </a:r>
            <a:endParaRPr lang="es-P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PE" sz="1800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programas presupuestales relacionados a infraestructura básica para el Presupuesto Institucional de Apertura (PIA) 2014; 345% más que lo programado para el PIA 2012</a:t>
            </a:r>
            <a:endParaRPr lang="es-P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95647" y="260648"/>
            <a:ext cx="760474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s-PE" sz="360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rPr>
              <a:t>Avances del PI</a:t>
            </a:r>
            <a:endParaRPr lang="es-PE" sz="3600" dirty="0">
              <a:solidFill>
                <a:schemeClr val="bg2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22026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>
                <a:solidFill>
                  <a:srgbClr val="FFFFFF"/>
                </a:solidFill>
              </a:rPr>
              <a:pPr>
                <a:defRPr/>
              </a:pPr>
              <a:t>42</a:t>
            </a:fld>
            <a:endParaRPr lang="es-ES" altLang="en-US">
              <a:solidFill>
                <a:srgbClr val="FFFFFF"/>
              </a:solidFill>
            </a:endParaRPr>
          </a:p>
        </p:txBody>
      </p:sp>
      <p:sp>
        <p:nvSpPr>
          <p:cNvPr id="7" name="37 Rectángulo"/>
          <p:cNvSpPr>
            <a:spLocks/>
          </p:cNvSpPr>
          <p:nvPr/>
        </p:nvSpPr>
        <p:spPr>
          <a:xfrm>
            <a:off x="4716017" y="1659771"/>
            <a:ext cx="3970784" cy="79502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PE" sz="1800" b="1" dirty="0">
                <a:solidFill>
                  <a:srgbClr val="FFFFFF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Mayor ejecución y mejor alineamiento de las inversiones</a:t>
            </a:r>
            <a:endParaRPr lang="es-PE" sz="1800" dirty="0">
              <a:solidFill>
                <a:srgbClr val="FFFF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95647" y="260648"/>
            <a:ext cx="760474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s-PE" sz="3600" dirty="0" smtClean="0">
                <a:solidFill>
                  <a:srgbClr val="5F5F5F"/>
                </a:solidFill>
                <a:latin typeface="Calibri" panose="020F0502020204030204" pitchFamily="34" charset="0"/>
              </a:rPr>
              <a:t>Avances del PI</a:t>
            </a:r>
            <a:endParaRPr lang="es-PE" sz="3600" dirty="0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59 Rectángulo redondeado"/>
          <p:cNvSpPr>
            <a:spLocks noChangeArrowheads="1"/>
          </p:cNvSpPr>
          <p:nvPr/>
        </p:nvSpPr>
        <p:spPr bwMode="auto">
          <a:xfrm>
            <a:off x="4716017" y="2651744"/>
            <a:ext cx="3970783" cy="2649463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95000"/>
              <a:lumOff val="0"/>
            </a:sysClr>
          </a:solidFill>
          <a:ln>
            <a:noFill/>
          </a:ln>
          <a:effectLst>
            <a:outerShdw dist="50801" dir="2399979" algn="tl" rotWithShape="0">
              <a:srgbClr val="C00000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0" rIns="91440" bIns="0" anchor="ctr" anchorCtr="0" upright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x-none" sz="18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60%</a:t>
            </a:r>
            <a:endParaRPr lang="es-P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x-none" sz="1800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las </a:t>
            </a:r>
            <a:r>
              <a:rPr lang="es-ES" sz="1800" u="sng" dirty="0">
                <a:solidFill>
                  <a:srgbClr val="00808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1838 </a:t>
            </a:r>
            <a:r>
              <a:rPr lang="x-none" sz="1800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municipalidades a nivel nacional alcanzaron más de un 70% de ejecución de sus inversiones y superaron la meta de alineamiento estratégico en el </a:t>
            </a:r>
            <a:r>
              <a:rPr lang="es-ES" sz="1800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año </a:t>
            </a:r>
            <a:r>
              <a:rPr lang="x-none" sz="1800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2013</a:t>
            </a:r>
            <a:endParaRPr lang="es-P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PE" sz="1200" b="1" dirty="0">
                <a:solidFill>
                  <a:srgbClr val="C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PE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 Rectángulo"/>
          <p:cNvSpPr>
            <a:spLocks/>
          </p:cNvSpPr>
          <p:nvPr/>
        </p:nvSpPr>
        <p:spPr>
          <a:xfrm>
            <a:off x="395537" y="1655008"/>
            <a:ext cx="3960440" cy="804545"/>
          </a:xfrm>
          <a:prstGeom prst="rect">
            <a:avLst/>
          </a:prstGeom>
          <a:solidFill>
            <a:srgbClr val="00349E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PE" sz="16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Mayor acceso a los servicios de Centros de Promoción y Vigilancia en funcionamiento </a:t>
            </a:r>
            <a:endParaRPr lang="es-PE" sz="11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15 Grupo"/>
          <p:cNvGrpSpPr>
            <a:grpSpLocks/>
          </p:cNvGrpSpPr>
          <p:nvPr/>
        </p:nvGrpSpPr>
        <p:grpSpPr bwMode="auto">
          <a:xfrm>
            <a:off x="395537" y="2636853"/>
            <a:ext cx="3960440" cy="2664354"/>
            <a:chOff x="0" y="-95"/>
            <a:chExt cx="43281" cy="16998"/>
          </a:xfrm>
        </p:grpSpPr>
        <p:sp>
          <p:nvSpPr>
            <p:cNvPr id="13" name="7 Rectángulo redondeado"/>
            <p:cNvSpPr>
              <a:spLocks noChangeArrowheads="1"/>
            </p:cNvSpPr>
            <p:nvPr/>
          </p:nvSpPr>
          <p:spPr bwMode="auto">
            <a:xfrm>
              <a:off x="0" y="0"/>
              <a:ext cx="43281" cy="16903"/>
            </a:xfrm>
            <a:prstGeom prst="roundRect">
              <a:avLst>
                <a:gd name="adj" fmla="val 16667"/>
              </a:avLst>
            </a:prstGeom>
            <a:solidFill>
              <a:sysClr val="window" lastClr="FFFFFF">
                <a:lumMod val="95000"/>
                <a:lumOff val="0"/>
              </a:sysClr>
            </a:solidFill>
            <a:ln>
              <a:noFill/>
            </a:ln>
            <a:effectLst>
              <a:outerShdw dist="50801" dir="2399979" algn="tl" rotWithShape="0">
                <a:srgbClr val="00349E">
                  <a:lumMod val="50000"/>
                  <a:lumOff val="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100" b="0" i="0" u="none" strike="noStrike" kern="0" cap="none" spc="0" normalizeH="0" baseline="0" noProof="0">
                  <a:ln>
                    <a:noFill/>
                  </a:ln>
                  <a:solidFill>
                    <a:srgbClr val="00194F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kumimoji="0" lang="es-P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5 Cuadro de texto"/>
            <p:cNvSpPr txBox="1">
              <a:spLocks noChangeArrowheads="1"/>
            </p:cNvSpPr>
            <p:nvPr/>
          </p:nvSpPr>
          <p:spPr bwMode="auto">
            <a:xfrm>
              <a:off x="1095" y="8348"/>
              <a:ext cx="40995" cy="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800" i="0" u="none" strike="noStrike" kern="0" cap="none" spc="0" normalizeH="0" baseline="0" noProof="0" dirty="0">
                  <a:ln>
                    <a:noFill/>
                  </a:ln>
                  <a:solidFill>
                    <a:srgbClr val="00194F"/>
                  </a:solidFill>
                  <a:effectLst/>
                  <a:uLnTx/>
                  <a:uFillTx/>
                  <a:latin typeface="Corbel" panose="020B0503020204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 municipalidades de ciudades no principales con 500 o más y con menos de 500 viviendas urbanas fueron atendidos en el 2013.</a:t>
              </a:r>
              <a:endParaRPr kumimoji="0" lang="es-PE" sz="1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9 Grupo"/>
            <p:cNvGrpSpPr>
              <a:grpSpLocks/>
            </p:cNvGrpSpPr>
            <p:nvPr/>
          </p:nvGrpSpPr>
          <p:grpSpPr bwMode="auto">
            <a:xfrm>
              <a:off x="571" y="-95"/>
              <a:ext cx="41668" cy="8696"/>
              <a:chOff x="0" y="-952"/>
              <a:chExt cx="41668" cy="8697"/>
            </a:xfrm>
          </p:grpSpPr>
          <p:sp>
            <p:nvSpPr>
              <p:cNvPr id="16" name="3 Cuadro de texto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9418" cy="6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194F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22,187</a:t>
                </a:r>
                <a:endParaRPr kumimoji="0" lang="es-PE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194F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madres gestantes</a:t>
                </a:r>
                <a:endParaRPr kumimoji="0" lang="es-PE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4 Cuadro de texto"/>
              <p:cNvSpPr txBox="1">
                <a:spLocks noChangeArrowheads="1"/>
              </p:cNvSpPr>
              <p:nvPr/>
            </p:nvSpPr>
            <p:spPr bwMode="auto">
              <a:xfrm>
                <a:off x="22250" y="-952"/>
                <a:ext cx="19418" cy="8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194F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69, 590 </a:t>
                </a:r>
                <a:endParaRPr kumimoji="0" lang="es-PE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194F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niñas y niños menores</a:t>
                </a:r>
                <a:endParaRPr kumimoji="0" lang="es-PE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194F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 36 meses</a:t>
                </a:r>
                <a:endParaRPr kumimoji="0" lang="es-PE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194F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kumimoji="0" lang="es-PE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8 Más"/>
              <p:cNvSpPr>
                <a:spLocks/>
              </p:cNvSpPr>
              <p:nvPr/>
            </p:nvSpPr>
            <p:spPr bwMode="auto">
              <a:xfrm>
                <a:off x="19250" y="1443"/>
                <a:ext cx="4103" cy="2659"/>
              </a:xfrm>
              <a:custGeom>
                <a:avLst/>
                <a:gdLst>
                  <a:gd name="T0" fmla="*/ 47640 w 359410"/>
                  <a:gd name="T1" fmla="*/ 155536 h 395605"/>
                  <a:gd name="T2" fmla="*/ 137438 w 359410"/>
                  <a:gd name="T3" fmla="*/ 155536 h 395605"/>
                  <a:gd name="T4" fmla="*/ 137438 w 359410"/>
                  <a:gd name="T5" fmla="*/ 52437 h 395605"/>
                  <a:gd name="T6" fmla="*/ 221972 w 359410"/>
                  <a:gd name="T7" fmla="*/ 52437 h 395605"/>
                  <a:gd name="T8" fmla="*/ 221972 w 359410"/>
                  <a:gd name="T9" fmla="*/ 155536 h 395605"/>
                  <a:gd name="T10" fmla="*/ 311770 w 359410"/>
                  <a:gd name="T11" fmla="*/ 155536 h 395605"/>
                  <a:gd name="T12" fmla="*/ 311770 w 359410"/>
                  <a:gd name="T13" fmla="*/ 240069 h 395605"/>
                  <a:gd name="T14" fmla="*/ 221972 w 359410"/>
                  <a:gd name="T15" fmla="*/ 240069 h 395605"/>
                  <a:gd name="T16" fmla="*/ 221972 w 359410"/>
                  <a:gd name="T17" fmla="*/ 343168 h 395605"/>
                  <a:gd name="T18" fmla="*/ 137438 w 359410"/>
                  <a:gd name="T19" fmla="*/ 343168 h 395605"/>
                  <a:gd name="T20" fmla="*/ 137438 w 359410"/>
                  <a:gd name="T21" fmla="*/ 240069 h 395605"/>
                  <a:gd name="T22" fmla="*/ 47640 w 359410"/>
                  <a:gd name="T23" fmla="*/ 240069 h 395605"/>
                  <a:gd name="T24" fmla="*/ 47640 w 359410"/>
                  <a:gd name="T25" fmla="*/ 155536 h 39560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59410" h="395605">
                    <a:moveTo>
                      <a:pt x="47640" y="155536"/>
                    </a:moveTo>
                    <a:lnTo>
                      <a:pt x="137438" y="155536"/>
                    </a:lnTo>
                    <a:lnTo>
                      <a:pt x="137438" y="52437"/>
                    </a:lnTo>
                    <a:lnTo>
                      <a:pt x="221972" y="52437"/>
                    </a:lnTo>
                    <a:lnTo>
                      <a:pt x="221972" y="155536"/>
                    </a:lnTo>
                    <a:lnTo>
                      <a:pt x="311770" y="155536"/>
                    </a:lnTo>
                    <a:lnTo>
                      <a:pt x="311770" y="240069"/>
                    </a:lnTo>
                    <a:lnTo>
                      <a:pt x="221972" y="240069"/>
                    </a:lnTo>
                    <a:lnTo>
                      <a:pt x="221972" y="343168"/>
                    </a:lnTo>
                    <a:lnTo>
                      <a:pt x="137438" y="343168"/>
                    </a:lnTo>
                    <a:lnTo>
                      <a:pt x="137438" y="240069"/>
                    </a:lnTo>
                    <a:lnTo>
                      <a:pt x="47640" y="240069"/>
                    </a:lnTo>
                    <a:lnTo>
                      <a:pt x="47640" y="155536"/>
                    </a:lnTo>
                    <a:close/>
                  </a:path>
                </a:pathLst>
              </a:custGeom>
              <a:solidFill>
                <a:srgbClr val="00349E">
                  <a:lumMod val="75000"/>
                  <a:lumOff val="0"/>
                </a:srgbClr>
              </a:solidFill>
              <a:ln w="25400">
                <a:solidFill>
                  <a:srgbClr val="00349E">
                    <a:lumMod val="75000"/>
                    <a:lumOff val="0"/>
                  </a:srgbClr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36815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>
                <a:solidFill>
                  <a:srgbClr val="FFFFFF"/>
                </a:solidFill>
              </a:rPr>
              <a:pPr>
                <a:defRPr/>
              </a:pPr>
              <a:t>43</a:t>
            </a:fld>
            <a:endParaRPr lang="es-ES" altLang="en-US">
              <a:solidFill>
                <a:srgbClr val="FFFF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95647" y="260648"/>
            <a:ext cx="760474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s-PE" sz="3600" dirty="0" smtClean="0">
                <a:solidFill>
                  <a:srgbClr val="5F5F5F"/>
                </a:solidFill>
                <a:latin typeface="Calibri" panose="020F0502020204030204" pitchFamily="34" charset="0"/>
              </a:rPr>
              <a:t>Avances del PI</a:t>
            </a:r>
            <a:endParaRPr lang="es-PE" sz="3600" dirty="0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24 Rectángulo"/>
          <p:cNvSpPr>
            <a:spLocks/>
          </p:cNvSpPr>
          <p:nvPr/>
        </p:nvSpPr>
        <p:spPr>
          <a:xfrm>
            <a:off x="4716017" y="1650633"/>
            <a:ext cx="3970783" cy="804545"/>
          </a:xfrm>
          <a:prstGeom prst="rect">
            <a:avLst/>
          </a:prstGeom>
          <a:solidFill>
            <a:srgbClr val="AB004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PE" sz="1600" b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Reducción del plazo para la obtención de la Licencia de Funcionamiento  </a:t>
            </a:r>
            <a:endParaRPr lang="es-PE" sz="11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87 Grupo"/>
          <p:cNvGrpSpPr>
            <a:grpSpLocks/>
          </p:cNvGrpSpPr>
          <p:nvPr/>
        </p:nvGrpSpPr>
        <p:grpSpPr bwMode="auto">
          <a:xfrm>
            <a:off x="4716017" y="2651745"/>
            <a:ext cx="3970783" cy="2649463"/>
            <a:chOff x="0" y="0"/>
            <a:chExt cx="43272" cy="16911"/>
          </a:xfrm>
        </p:grpSpPr>
        <p:sp>
          <p:nvSpPr>
            <p:cNvPr id="12" name="80 Rectángulo redondeado"/>
            <p:cNvSpPr>
              <a:spLocks noChangeArrowheads="1"/>
            </p:cNvSpPr>
            <p:nvPr/>
          </p:nvSpPr>
          <p:spPr bwMode="auto">
            <a:xfrm>
              <a:off x="0" y="0"/>
              <a:ext cx="43272" cy="16911"/>
            </a:xfrm>
            <a:prstGeom prst="roundRect">
              <a:avLst>
                <a:gd name="adj" fmla="val 16667"/>
              </a:avLst>
            </a:prstGeom>
            <a:solidFill>
              <a:sysClr val="window" lastClr="FFFFFF">
                <a:lumMod val="95000"/>
                <a:lumOff val="0"/>
              </a:sysClr>
            </a:solidFill>
            <a:ln>
              <a:noFill/>
            </a:ln>
            <a:effectLst>
              <a:outerShdw dist="50801" dir="2399979" algn="tl" rotWithShape="0">
                <a:srgbClr val="AB0043"/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3" name="81 Cuadro de texto"/>
            <p:cNvSpPr txBox="1">
              <a:spLocks noChangeArrowheads="1"/>
            </p:cNvSpPr>
            <p:nvPr/>
          </p:nvSpPr>
          <p:spPr bwMode="auto">
            <a:xfrm>
              <a:off x="1143" y="9144"/>
              <a:ext cx="40982" cy="7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i="0" u="none" strike="noStrike" kern="0" cap="none" spc="0" normalizeH="0" baseline="0" noProof="0" dirty="0">
                  <a:ln>
                    <a:noFill/>
                  </a:ln>
                  <a:solidFill>
                    <a:srgbClr val="AB0043"/>
                  </a:solidFill>
                  <a:effectLst/>
                  <a:uLnTx/>
                  <a:uFillTx/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kumimoji="0" lang="es-PE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B0043"/>
                  </a:solidFill>
                  <a:effectLst/>
                  <a:uLnTx/>
                  <a:uFillTx/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el </a:t>
              </a:r>
              <a:r>
                <a:rPr kumimoji="0" lang="es-PE" sz="1600" i="0" u="none" strike="noStrike" kern="0" cap="none" spc="0" normalizeH="0" baseline="0" noProof="0" dirty="0">
                  <a:ln>
                    <a:noFill/>
                  </a:ln>
                  <a:solidFill>
                    <a:srgbClr val="AB0043"/>
                  </a:solidFill>
                  <a:effectLst/>
                  <a:uLnTx/>
                  <a:uFillTx/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tiempo promedio del trámite para la obtención de las licencias de funcionamiento; menos de la mitad de días establecidos por la ley</a:t>
              </a:r>
              <a:endParaRPr kumimoji="0" lang="es-PE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" name="82 Grupo"/>
            <p:cNvGrpSpPr>
              <a:grpSpLocks/>
            </p:cNvGrpSpPr>
            <p:nvPr/>
          </p:nvGrpSpPr>
          <p:grpSpPr bwMode="auto">
            <a:xfrm>
              <a:off x="571" y="857"/>
              <a:ext cx="42120" cy="8331"/>
              <a:chOff x="0" y="0"/>
              <a:chExt cx="42133" cy="8328"/>
            </a:xfrm>
          </p:grpSpPr>
          <p:sp>
            <p:nvSpPr>
              <p:cNvPr id="15" name="83 Cuadro de texto"/>
              <p:cNvSpPr txBox="1">
                <a:spLocks noChangeArrowheads="1"/>
              </p:cNvSpPr>
              <p:nvPr/>
            </p:nvSpPr>
            <p:spPr bwMode="auto">
              <a:xfrm>
                <a:off x="0" y="96"/>
                <a:ext cx="19418" cy="8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AB0043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7.5 </a:t>
                </a:r>
                <a:endParaRPr kumimoji="0" lang="es-PE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AB0043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días hábiles en las municipalidades de ciudades principales tipo A</a:t>
                </a:r>
                <a:endParaRPr kumimoji="0" lang="es-PE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85 Cuadro de texto"/>
              <p:cNvSpPr txBox="1">
                <a:spLocks noChangeArrowheads="1"/>
              </p:cNvSpPr>
              <p:nvPr/>
            </p:nvSpPr>
            <p:spPr bwMode="auto">
              <a:xfrm>
                <a:off x="22715" y="0"/>
                <a:ext cx="19418" cy="8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AB0043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kumimoji="0" lang="es-PE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AB0043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días hábiles en las municipalidades de ciudades principales tipo B</a:t>
                </a:r>
                <a:endParaRPr kumimoji="0" lang="es-PE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84806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kumimoji="0" lang="es-PE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84806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kumimoji="0" lang="es-PE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86 Más"/>
              <p:cNvSpPr>
                <a:spLocks/>
              </p:cNvSpPr>
              <p:nvPr/>
            </p:nvSpPr>
            <p:spPr bwMode="auto">
              <a:xfrm>
                <a:off x="19250" y="1443"/>
                <a:ext cx="3594" cy="2459"/>
              </a:xfrm>
              <a:custGeom>
                <a:avLst/>
                <a:gdLst>
                  <a:gd name="T0" fmla="*/ 47640 w 359410"/>
                  <a:gd name="T1" fmla="*/ 155536 h 395605"/>
                  <a:gd name="T2" fmla="*/ 137438 w 359410"/>
                  <a:gd name="T3" fmla="*/ 155536 h 395605"/>
                  <a:gd name="T4" fmla="*/ 137438 w 359410"/>
                  <a:gd name="T5" fmla="*/ 52437 h 395605"/>
                  <a:gd name="T6" fmla="*/ 221972 w 359410"/>
                  <a:gd name="T7" fmla="*/ 52437 h 395605"/>
                  <a:gd name="T8" fmla="*/ 221972 w 359410"/>
                  <a:gd name="T9" fmla="*/ 155536 h 395605"/>
                  <a:gd name="T10" fmla="*/ 311770 w 359410"/>
                  <a:gd name="T11" fmla="*/ 155536 h 395605"/>
                  <a:gd name="T12" fmla="*/ 311770 w 359410"/>
                  <a:gd name="T13" fmla="*/ 240069 h 395605"/>
                  <a:gd name="T14" fmla="*/ 221972 w 359410"/>
                  <a:gd name="T15" fmla="*/ 240069 h 395605"/>
                  <a:gd name="T16" fmla="*/ 221972 w 359410"/>
                  <a:gd name="T17" fmla="*/ 343168 h 395605"/>
                  <a:gd name="T18" fmla="*/ 137438 w 359410"/>
                  <a:gd name="T19" fmla="*/ 343168 h 395605"/>
                  <a:gd name="T20" fmla="*/ 137438 w 359410"/>
                  <a:gd name="T21" fmla="*/ 240069 h 395605"/>
                  <a:gd name="T22" fmla="*/ 47640 w 359410"/>
                  <a:gd name="T23" fmla="*/ 240069 h 395605"/>
                  <a:gd name="T24" fmla="*/ 47640 w 359410"/>
                  <a:gd name="T25" fmla="*/ 155536 h 39560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59410" h="395605">
                    <a:moveTo>
                      <a:pt x="47640" y="155536"/>
                    </a:moveTo>
                    <a:lnTo>
                      <a:pt x="137438" y="155536"/>
                    </a:lnTo>
                    <a:lnTo>
                      <a:pt x="137438" y="52437"/>
                    </a:lnTo>
                    <a:lnTo>
                      <a:pt x="221972" y="52437"/>
                    </a:lnTo>
                    <a:lnTo>
                      <a:pt x="221972" y="155536"/>
                    </a:lnTo>
                    <a:lnTo>
                      <a:pt x="311770" y="155536"/>
                    </a:lnTo>
                    <a:lnTo>
                      <a:pt x="311770" y="240069"/>
                    </a:lnTo>
                    <a:lnTo>
                      <a:pt x="221972" y="240069"/>
                    </a:lnTo>
                    <a:lnTo>
                      <a:pt x="221972" y="343168"/>
                    </a:lnTo>
                    <a:lnTo>
                      <a:pt x="137438" y="343168"/>
                    </a:lnTo>
                    <a:lnTo>
                      <a:pt x="137438" y="240069"/>
                    </a:lnTo>
                    <a:lnTo>
                      <a:pt x="47640" y="240069"/>
                    </a:lnTo>
                    <a:lnTo>
                      <a:pt x="47640" y="155536"/>
                    </a:lnTo>
                    <a:close/>
                  </a:path>
                </a:pathLst>
              </a:custGeom>
              <a:solidFill>
                <a:srgbClr val="AB0043"/>
              </a:solidFill>
              <a:ln w="25400">
                <a:solidFill>
                  <a:srgbClr val="AB0043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8" name="Rectángulo redondeado 17"/>
          <p:cNvSpPr>
            <a:spLocks noChangeArrowheads="1"/>
          </p:cNvSpPr>
          <p:nvPr/>
        </p:nvSpPr>
        <p:spPr bwMode="auto">
          <a:xfrm>
            <a:off x="395536" y="2651745"/>
            <a:ext cx="3960441" cy="2649463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95000"/>
              <a:lumOff val="0"/>
            </a:sysClr>
          </a:solidFill>
          <a:ln>
            <a:noFill/>
          </a:ln>
          <a:effectLst>
            <a:outerShdw dist="50801" dir="2399979" algn="tl" rotWithShape="0">
              <a:srgbClr val="7ABC3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0" rIns="91440" bIns="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PE" sz="1800" b="1" dirty="0">
                <a:solidFill>
                  <a:srgbClr val="76923C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526,990 </a:t>
            </a:r>
            <a:endParaRPr lang="es-P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PE" sz="1800" dirty="0">
                <a:solidFill>
                  <a:srgbClr val="76923C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viviendas del país participan en la gestión adecuada de los residuos sólidos, permitiendo con ello introducir a la cadena formal de reciclaje un total de 10,974 </a:t>
            </a:r>
            <a:r>
              <a:rPr lang="es-PE" sz="1800" dirty="0" err="1">
                <a:solidFill>
                  <a:srgbClr val="76923C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tn</a:t>
            </a:r>
            <a:r>
              <a:rPr lang="es-PE" sz="1800" dirty="0">
                <a:solidFill>
                  <a:srgbClr val="76923C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/mes de residuos </a:t>
            </a:r>
            <a:r>
              <a:rPr lang="es-PE" sz="1800" dirty="0" smtClean="0">
                <a:solidFill>
                  <a:srgbClr val="76923C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sólidos.</a:t>
            </a:r>
            <a:endParaRPr lang="es-P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/>
          <p:cNvSpPr>
            <a:spLocks/>
          </p:cNvSpPr>
          <p:nvPr/>
        </p:nvSpPr>
        <p:spPr>
          <a:xfrm>
            <a:off x="395537" y="1650633"/>
            <a:ext cx="3960440" cy="804545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PE" sz="1800" b="1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Mejor gestión de residuos sólidos</a:t>
            </a:r>
            <a:endParaRPr lang="es-PE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459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44</a:t>
            </a:fld>
            <a:endParaRPr lang="es-ES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95647" y="260648"/>
            <a:ext cx="760474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s-PE" sz="3600" dirty="0" smtClean="0">
                <a:solidFill>
                  <a:srgbClr val="5F5F5F"/>
                </a:solidFill>
                <a:latin typeface="Calibri" panose="020F0502020204030204" pitchFamily="34" charset="0"/>
              </a:rPr>
              <a:t>Avances del PI</a:t>
            </a:r>
            <a:endParaRPr lang="es-PE" sz="3600" dirty="0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ángulo 5"/>
          <p:cNvSpPr>
            <a:spLocks/>
          </p:cNvSpPr>
          <p:nvPr/>
        </p:nvSpPr>
        <p:spPr>
          <a:xfrm>
            <a:off x="495647" y="1628800"/>
            <a:ext cx="3893046" cy="800100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PE" sz="1600" b="1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Mayor cantidad de Defensorías Municipales del Niño y del Adolescente en funcionamiento </a:t>
            </a:r>
            <a:endParaRPr lang="es-PE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redondeado 6"/>
          <p:cNvSpPr>
            <a:spLocks noChangeArrowheads="1"/>
          </p:cNvSpPr>
          <p:nvPr/>
        </p:nvSpPr>
        <p:spPr bwMode="auto">
          <a:xfrm>
            <a:off x="495647" y="2708920"/>
            <a:ext cx="3893046" cy="2448272"/>
          </a:xfrm>
          <a:prstGeom prst="roundRect">
            <a:avLst>
              <a:gd name="adj" fmla="val 16667"/>
            </a:avLst>
          </a:prstGeom>
          <a:solidFill>
            <a:sysClr val="window" lastClr="FFFFFF">
              <a:lumMod val="95000"/>
              <a:lumOff val="0"/>
            </a:sysClr>
          </a:solidFill>
          <a:ln>
            <a:noFill/>
          </a:ln>
          <a:effectLst>
            <a:outerShdw dist="50801" dir="2399979" algn="tl" rotWithShape="0">
              <a:srgbClr val="7ABC3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0" rIns="91440" bIns="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PE" sz="1800" b="1" dirty="0">
                <a:solidFill>
                  <a:srgbClr val="76923C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879 </a:t>
            </a:r>
            <a:endParaRPr lang="es-P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PE" sz="1800" dirty="0">
                <a:solidFill>
                  <a:srgbClr val="76923C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municipalidades de ciudades no principales con menos de 500 viviendas urbanas cuentan con una DEMUNA registrada a julio 2014</a:t>
            </a:r>
            <a:endParaRPr lang="es-P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>
            <a:spLocks/>
          </p:cNvSpPr>
          <p:nvPr/>
        </p:nvSpPr>
        <p:spPr>
          <a:xfrm>
            <a:off x="4591050" y="1628800"/>
            <a:ext cx="4095750" cy="8001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PE" sz="1800">
                <a:solidFill>
                  <a:srgbClr val="FFFFFF"/>
                </a:solidFill>
                <a:effectLst/>
                <a:latin typeface="Tw Cen MT"/>
                <a:ea typeface="Times New Roman" panose="02020603050405020304" pitchFamily="18" charset="0"/>
                <a:cs typeface="Times New Roman" panose="02020603050405020304" pitchFamily="18" charset="0"/>
              </a:rPr>
              <a:t> Mejor supervisión al mantenimiento de la infraestructura escolar </a:t>
            </a:r>
            <a:endParaRPr lang="es-PE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redondeado 8"/>
          <p:cNvSpPr>
            <a:spLocks noChangeArrowheads="1"/>
          </p:cNvSpPr>
          <p:nvPr/>
        </p:nvSpPr>
        <p:spPr bwMode="auto">
          <a:xfrm>
            <a:off x="4591050" y="2708920"/>
            <a:ext cx="4095750" cy="2448271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0" rIns="91440" bIns="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PE" sz="1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19,370</a:t>
            </a:r>
            <a:endParaRPr lang="es-PE" sz="18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PE" sz="1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instituciones educativas han sido supervisadas; 306.9% más locales que los 4,760 que fueron supervisados en el año 2012</a:t>
            </a:r>
            <a:endParaRPr lang="es-PE" sz="18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2140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>
                <a:solidFill>
                  <a:srgbClr val="FFFFFF"/>
                </a:solidFill>
              </a:rPr>
              <a:pPr>
                <a:defRPr/>
              </a:pPr>
              <a:t>45</a:t>
            </a:fld>
            <a:endParaRPr lang="es-ES" altLang="en-US">
              <a:solidFill>
                <a:srgbClr val="FFFFFF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es-MX" sz="3600" dirty="0" smtClean="0"/>
              <a:t>Plan de Incentivos - Retos</a:t>
            </a:r>
            <a:endParaRPr lang="es-PE" sz="3600" dirty="0"/>
          </a:p>
        </p:txBody>
      </p:sp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459542" y="1656377"/>
            <a:ext cx="8229600" cy="380104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PE" sz="2000" dirty="0">
                <a:latin typeface="Calibri" panose="020F0502020204030204" pitchFamily="34" charset="0"/>
              </a:rPr>
              <a:t>Potenciar el uso del PI por parte de las entidades públicas del nivel nacional para acelerar el logro de resultados prioritarios que requieren articulación entre el nivel nacional y </a:t>
            </a:r>
            <a:r>
              <a:rPr lang="es-PE" sz="2000" dirty="0" smtClean="0">
                <a:latin typeface="Calibri" panose="020F0502020204030204" pitchFamily="34" charset="0"/>
              </a:rPr>
              <a:t>local.</a:t>
            </a:r>
          </a:p>
          <a:p>
            <a:pPr marL="0" indent="0"/>
            <a:r>
              <a:rPr lang="es-ES" sz="2000" dirty="0" smtClean="0">
                <a:latin typeface="Calibri" panose="020F0502020204030204" pitchFamily="34" charset="0"/>
              </a:rPr>
              <a:t> </a:t>
            </a:r>
            <a:endParaRPr lang="es-PE" sz="2000" dirty="0"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s-PE" sz="2000" dirty="0">
                <a:latin typeface="Calibri" panose="020F0502020204030204" pitchFamily="34" charset="0"/>
              </a:rPr>
              <a:t>Mejorar los procesos y herramientas que favorezcan un mayor cumplimiento de las metas y contribuir así al logro de los objetivos del </a:t>
            </a:r>
            <a:r>
              <a:rPr lang="es-PE" sz="2000" dirty="0" smtClean="0">
                <a:latin typeface="Calibri" panose="020F0502020204030204" pitchFamily="34" charset="0"/>
              </a:rPr>
              <a:t>PI.</a:t>
            </a:r>
          </a:p>
          <a:p>
            <a:pPr marL="0" indent="0">
              <a:lnSpc>
                <a:spcPct val="115000"/>
              </a:lnSpc>
            </a:pPr>
            <a:endParaRPr lang="es-PE" sz="2000" dirty="0">
              <a:latin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</a:pPr>
            <a:r>
              <a:rPr lang="es-PE" sz="2000" dirty="0" smtClean="0">
                <a:latin typeface="Calibri" panose="020F0502020204030204" pitchFamily="34" charset="0"/>
              </a:rPr>
              <a:t>Para ello, se está trabajando en: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s-PE" sz="2000" dirty="0" smtClean="0">
                <a:latin typeface="Calibri" panose="020F0502020204030204" pitchFamily="34" charset="0"/>
              </a:rPr>
              <a:t>Incorporar espacios de retroalimentación.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s-PE" sz="2000" dirty="0" smtClean="0">
                <a:latin typeface="Calibri" panose="020F0502020204030204" pitchFamily="34" charset="0"/>
              </a:rPr>
              <a:t>Desarrollo de instrumentos metodológicos y materiales de difusión.</a:t>
            </a:r>
          </a:p>
          <a:p>
            <a:pPr marL="0" indent="0">
              <a:lnSpc>
                <a:spcPct val="115000"/>
              </a:lnSpc>
            </a:pPr>
            <a:endParaRPr lang="es-PE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020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61309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46</a:t>
            </a:fld>
            <a:endParaRPr lang="es-ES" altLang="en-US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7200" y="2320280"/>
            <a:ext cx="8229600" cy="1756792"/>
          </a:xfrm>
        </p:spPr>
        <p:txBody>
          <a:bodyPr/>
          <a:lstStyle/>
          <a:p>
            <a:pPr marL="0" indent="0" algn="ctr">
              <a:buNone/>
            </a:pPr>
            <a:r>
              <a:rPr lang="es-MX" sz="9600" i="1" dirty="0" smtClean="0">
                <a:solidFill>
                  <a:schemeClr val="bg1">
                    <a:lumMod val="75000"/>
                  </a:schemeClr>
                </a:solidFill>
              </a:rPr>
              <a:t>¡Gracias!</a:t>
            </a:r>
            <a:endParaRPr lang="es-PE" sz="96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4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5</a:t>
            </a:fld>
            <a:endParaRPr lang="es-ES" altLang="en-US"/>
          </a:p>
        </p:txBody>
      </p:sp>
      <p:grpSp>
        <p:nvGrpSpPr>
          <p:cNvPr id="5" name="Grupo 4"/>
          <p:cNvGrpSpPr/>
          <p:nvPr/>
        </p:nvGrpSpPr>
        <p:grpSpPr>
          <a:xfrm>
            <a:off x="1346621" y="1614152"/>
            <a:ext cx="6981825" cy="4289425"/>
            <a:chOff x="1763713" y="1341438"/>
            <a:chExt cx="6981825" cy="4289425"/>
          </a:xfrm>
        </p:grpSpPr>
        <p:cxnSp>
          <p:nvCxnSpPr>
            <p:cNvPr id="6" name="5 Conector recto de flecha"/>
            <p:cNvCxnSpPr/>
            <p:nvPr/>
          </p:nvCxnSpPr>
          <p:spPr>
            <a:xfrm rot="5400000" flipH="1" flipV="1">
              <a:off x="179388" y="3284538"/>
              <a:ext cx="3887787" cy="1587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7 Conector recto de flecha"/>
            <p:cNvCxnSpPr/>
            <p:nvPr/>
          </p:nvCxnSpPr>
          <p:spPr>
            <a:xfrm>
              <a:off x="2124075" y="5229225"/>
              <a:ext cx="5832475" cy="158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8 CuadroTexto"/>
            <p:cNvSpPr txBox="1">
              <a:spLocks noChangeArrowheads="1"/>
            </p:cNvSpPr>
            <p:nvPr/>
          </p:nvSpPr>
          <p:spPr bwMode="auto">
            <a:xfrm rot="-5400000">
              <a:off x="1218407" y="2966244"/>
              <a:ext cx="14287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1600">
                  <a:solidFill>
                    <a:srgbClr val="0070C0"/>
                  </a:solidFill>
                </a:rPr>
                <a:t>PRIORIDAD</a:t>
              </a:r>
            </a:p>
          </p:txBody>
        </p:sp>
        <p:sp>
          <p:nvSpPr>
            <p:cNvPr id="9" name="9 CuadroTexto"/>
            <p:cNvSpPr txBox="1">
              <a:spLocks noChangeArrowheads="1"/>
            </p:cNvSpPr>
            <p:nvPr/>
          </p:nvSpPr>
          <p:spPr bwMode="auto">
            <a:xfrm>
              <a:off x="3860800" y="5291138"/>
              <a:ext cx="15843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1600">
                  <a:solidFill>
                    <a:srgbClr val="0070C0"/>
                  </a:solidFill>
                </a:rPr>
                <a:t>DESEMPEÑO</a:t>
              </a:r>
            </a:p>
          </p:txBody>
        </p:sp>
        <p:sp>
          <p:nvSpPr>
            <p:cNvPr id="10" name="13 Elipse"/>
            <p:cNvSpPr/>
            <p:nvPr/>
          </p:nvSpPr>
          <p:spPr>
            <a:xfrm>
              <a:off x="2700338" y="1773238"/>
              <a:ext cx="287337" cy="287337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1" name="14 Elipse"/>
            <p:cNvSpPr/>
            <p:nvPr/>
          </p:nvSpPr>
          <p:spPr>
            <a:xfrm>
              <a:off x="4859338" y="2565400"/>
              <a:ext cx="360362" cy="35877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2" name="15 Elipse"/>
            <p:cNvSpPr/>
            <p:nvPr/>
          </p:nvSpPr>
          <p:spPr>
            <a:xfrm>
              <a:off x="4211638" y="2636838"/>
              <a:ext cx="144462" cy="14446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3" name="16 Elipse"/>
            <p:cNvSpPr/>
            <p:nvPr/>
          </p:nvSpPr>
          <p:spPr>
            <a:xfrm>
              <a:off x="2411413" y="3573463"/>
              <a:ext cx="360362" cy="360362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4" name="17 Elipse"/>
            <p:cNvSpPr/>
            <p:nvPr/>
          </p:nvSpPr>
          <p:spPr>
            <a:xfrm>
              <a:off x="3348038" y="4797425"/>
              <a:ext cx="215900" cy="215900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5" name="18 Elipse"/>
            <p:cNvSpPr/>
            <p:nvPr/>
          </p:nvSpPr>
          <p:spPr>
            <a:xfrm>
              <a:off x="2744788" y="2311400"/>
              <a:ext cx="792162" cy="792163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6" name="19 Elipse"/>
            <p:cNvSpPr/>
            <p:nvPr/>
          </p:nvSpPr>
          <p:spPr>
            <a:xfrm>
              <a:off x="3779838" y="1989138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7" name="20 Elipse"/>
            <p:cNvSpPr/>
            <p:nvPr/>
          </p:nvSpPr>
          <p:spPr>
            <a:xfrm>
              <a:off x="3708400" y="4508500"/>
              <a:ext cx="215900" cy="215900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8" name="21 Elipse"/>
            <p:cNvSpPr/>
            <p:nvPr/>
          </p:nvSpPr>
          <p:spPr>
            <a:xfrm>
              <a:off x="2195513" y="2060575"/>
              <a:ext cx="431800" cy="4318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9" name="22 Elipse"/>
            <p:cNvSpPr/>
            <p:nvPr/>
          </p:nvSpPr>
          <p:spPr>
            <a:xfrm>
              <a:off x="3059113" y="3573463"/>
              <a:ext cx="217487" cy="215900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0" name="23 Elipse"/>
            <p:cNvSpPr/>
            <p:nvPr/>
          </p:nvSpPr>
          <p:spPr>
            <a:xfrm>
              <a:off x="3779838" y="4076700"/>
              <a:ext cx="215900" cy="215900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1" name="24 Elipse"/>
            <p:cNvSpPr/>
            <p:nvPr/>
          </p:nvSpPr>
          <p:spPr>
            <a:xfrm>
              <a:off x="4448175" y="4025900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2" name="25 Elipse"/>
            <p:cNvSpPr/>
            <p:nvPr/>
          </p:nvSpPr>
          <p:spPr>
            <a:xfrm>
              <a:off x="2143125" y="2824163"/>
              <a:ext cx="719138" cy="72072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3" name="26 Elipse"/>
            <p:cNvSpPr/>
            <p:nvPr/>
          </p:nvSpPr>
          <p:spPr>
            <a:xfrm>
              <a:off x="4716463" y="3573463"/>
              <a:ext cx="287337" cy="287337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4" name="27 Elipse"/>
            <p:cNvSpPr/>
            <p:nvPr/>
          </p:nvSpPr>
          <p:spPr>
            <a:xfrm>
              <a:off x="5364163" y="2420938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5" name="28 Elipse"/>
            <p:cNvSpPr/>
            <p:nvPr/>
          </p:nvSpPr>
          <p:spPr>
            <a:xfrm>
              <a:off x="4859338" y="4652963"/>
              <a:ext cx="144462" cy="144462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6" name="29 Elipse"/>
            <p:cNvSpPr/>
            <p:nvPr/>
          </p:nvSpPr>
          <p:spPr>
            <a:xfrm>
              <a:off x="3779838" y="3068638"/>
              <a:ext cx="360362" cy="36036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7" name="30 Elipse"/>
            <p:cNvSpPr/>
            <p:nvPr/>
          </p:nvSpPr>
          <p:spPr>
            <a:xfrm>
              <a:off x="5219700" y="4221163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8" name="31 Elipse"/>
            <p:cNvSpPr/>
            <p:nvPr/>
          </p:nvSpPr>
          <p:spPr>
            <a:xfrm>
              <a:off x="3635375" y="2276475"/>
              <a:ext cx="504825" cy="50482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9" name="32 Elipse"/>
            <p:cNvSpPr/>
            <p:nvPr/>
          </p:nvSpPr>
          <p:spPr>
            <a:xfrm>
              <a:off x="4284663" y="3500438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0" name="33 Elipse"/>
            <p:cNvSpPr/>
            <p:nvPr/>
          </p:nvSpPr>
          <p:spPr>
            <a:xfrm>
              <a:off x="5364163" y="1916113"/>
              <a:ext cx="144462" cy="14446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1" name="34 Elipse"/>
            <p:cNvSpPr/>
            <p:nvPr/>
          </p:nvSpPr>
          <p:spPr>
            <a:xfrm>
              <a:off x="2555875" y="4437063"/>
              <a:ext cx="576263" cy="576262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2" name="35 Elipse"/>
            <p:cNvSpPr/>
            <p:nvPr/>
          </p:nvSpPr>
          <p:spPr>
            <a:xfrm>
              <a:off x="5795963" y="1916113"/>
              <a:ext cx="215900" cy="217487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3" name="36 Elipse"/>
            <p:cNvSpPr/>
            <p:nvPr/>
          </p:nvSpPr>
          <p:spPr>
            <a:xfrm>
              <a:off x="3348038" y="4149725"/>
              <a:ext cx="215900" cy="215900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4" name="37 Elipse"/>
            <p:cNvSpPr/>
            <p:nvPr/>
          </p:nvSpPr>
          <p:spPr>
            <a:xfrm>
              <a:off x="2700338" y="4149725"/>
              <a:ext cx="215900" cy="215900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5" name="38 Elipse"/>
            <p:cNvSpPr/>
            <p:nvPr/>
          </p:nvSpPr>
          <p:spPr>
            <a:xfrm>
              <a:off x="3348038" y="3716338"/>
              <a:ext cx="287337" cy="288925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6" name="39 Elipse"/>
            <p:cNvSpPr/>
            <p:nvPr/>
          </p:nvSpPr>
          <p:spPr>
            <a:xfrm>
              <a:off x="2195513" y="4365625"/>
              <a:ext cx="288925" cy="287338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7" name="40 Elipse"/>
            <p:cNvSpPr/>
            <p:nvPr/>
          </p:nvSpPr>
          <p:spPr>
            <a:xfrm>
              <a:off x="4140200" y="3933825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8" name="41 Elipse"/>
            <p:cNvSpPr/>
            <p:nvPr/>
          </p:nvSpPr>
          <p:spPr>
            <a:xfrm>
              <a:off x="4500563" y="3068638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9" name="42 Elipse"/>
            <p:cNvSpPr/>
            <p:nvPr/>
          </p:nvSpPr>
          <p:spPr>
            <a:xfrm>
              <a:off x="2268538" y="4941888"/>
              <a:ext cx="215900" cy="215900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40" name="43 Elipse"/>
            <p:cNvSpPr/>
            <p:nvPr/>
          </p:nvSpPr>
          <p:spPr>
            <a:xfrm>
              <a:off x="4427538" y="4724400"/>
              <a:ext cx="215900" cy="217488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41" name="46 Elipse"/>
            <p:cNvSpPr/>
            <p:nvPr/>
          </p:nvSpPr>
          <p:spPr>
            <a:xfrm>
              <a:off x="4140200" y="1844675"/>
              <a:ext cx="360363" cy="360363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42" name="47 Elipse"/>
            <p:cNvSpPr/>
            <p:nvPr/>
          </p:nvSpPr>
          <p:spPr>
            <a:xfrm>
              <a:off x="4356100" y="2276475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43" name="48 Elipse"/>
            <p:cNvSpPr/>
            <p:nvPr/>
          </p:nvSpPr>
          <p:spPr>
            <a:xfrm>
              <a:off x="3419475" y="3068638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44" name="49 Elipse"/>
            <p:cNvSpPr/>
            <p:nvPr/>
          </p:nvSpPr>
          <p:spPr>
            <a:xfrm>
              <a:off x="5435600" y="2060575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45" name="50 Elipse"/>
            <p:cNvSpPr/>
            <p:nvPr/>
          </p:nvSpPr>
          <p:spPr>
            <a:xfrm>
              <a:off x="5105400" y="2416175"/>
              <a:ext cx="142875" cy="14287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46" name="51 Elipse"/>
            <p:cNvSpPr/>
            <p:nvPr/>
          </p:nvSpPr>
          <p:spPr>
            <a:xfrm>
              <a:off x="4643438" y="1844675"/>
              <a:ext cx="576262" cy="576263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47" name="52 Elipse"/>
            <p:cNvSpPr/>
            <p:nvPr/>
          </p:nvSpPr>
          <p:spPr>
            <a:xfrm>
              <a:off x="5580063" y="2492375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48" name="53 Elipse"/>
            <p:cNvSpPr/>
            <p:nvPr/>
          </p:nvSpPr>
          <p:spPr>
            <a:xfrm>
              <a:off x="4932363" y="2997200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49" name="54 Elipse"/>
            <p:cNvSpPr/>
            <p:nvPr/>
          </p:nvSpPr>
          <p:spPr>
            <a:xfrm>
              <a:off x="3203575" y="1916113"/>
              <a:ext cx="288925" cy="28892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0" name="55 Elipse"/>
            <p:cNvSpPr/>
            <p:nvPr/>
          </p:nvSpPr>
          <p:spPr>
            <a:xfrm>
              <a:off x="4427538" y="2708275"/>
              <a:ext cx="288925" cy="28892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1" name="56 Elipse"/>
            <p:cNvSpPr/>
            <p:nvPr/>
          </p:nvSpPr>
          <p:spPr>
            <a:xfrm>
              <a:off x="3924300" y="2781300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2" name="57 Elipse"/>
            <p:cNvSpPr/>
            <p:nvPr/>
          </p:nvSpPr>
          <p:spPr>
            <a:xfrm>
              <a:off x="7092950" y="3284538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3" name="58 Elipse"/>
            <p:cNvSpPr/>
            <p:nvPr/>
          </p:nvSpPr>
          <p:spPr>
            <a:xfrm>
              <a:off x="7092950" y="3716338"/>
              <a:ext cx="215900" cy="217487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4" name="59 CuadroTexto"/>
            <p:cNvSpPr txBox="1"/>
            <p:nvPr/>
          </p:nvSpPr>
          <p:spPr>
            <a:xfrm>
              <a:off x="7305675" y="3246438"/>
              <a:ext cx="1439863" cy="2778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s-ES" sz="1200" b="1" dirty="0">
                  <a:solidFill>
                    <a:schemeClr val="bg2">
                      <a:lumMod val="60000"/>
                      <a:lumOff val="40000"/>
                    </a:schemeClr>
                  </a:solidFill>
                  <a:cs typeface="+mn-cs"/>
                </a:rPr>
                <a:t>Con presupuesto</a:t>
              </a:r>
            </a:p>
          </p:txBody>
        </p:sp>
        <p:sp>
          <p:nvSpPr>
            <p:cNvPr id="55" name="60 CuadroTexto"/>
            <p:cNvSpPr txBox="1"/>
            <p:nvPr/>
          </p:nvSpPr>
          <p:spPr>
            <a:xfrm>
              <a:off x="7305675" y="3684588"/>
              <a:ext cx="1439863" cy="2778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s-ES" sz="1200" dirty="0">
                  <a:solidFill>
                    <a:schemeClr val="bg2">
                      <a:lumMod val="60000"/>
                      <a:lumOff val="40000"/>
                    </a:schemeClr>
                  </a:solidFill>
                  <a:cs typeface="+mn-cs"/>
                </a:rPr>
                <a:t>Sin presupuesto</a:t>
              </a:r>
            </a:p>
          </p:txBody>
        </p:sp>
        <p:sp>
          <p:nvSpPr>
            <p:cNvPr id="56" name="61 Elipse"/>
            <p:cNvSpPr/>
            <p:nvPr/>
          </p:nvSpPr>
          <p:spPr>
            <a:xfrm>
              <a:off x="2268538" y="3933825"/>
              <a:ext cx="358775" cy="358775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7" name="62 Elipse"/>
            <p:cNvSpPr/>
            <p:nvPr/>
          </p:nvSpPr>
          <p:spPr>
            <a:xfrm>
              <a:off x="2987675" y="3933825"/>
              <a:ext cx="215900" cy="215900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8" name="63 Elipse"/>
            <p:cNvSpPr/>
            <p:nvPr/>
          </p:nvSpPr>
          <p:spPr>
            <a:xfrm>
              <a:off x="4500563" y="4437063"/>
              <a:ext cx="142875" cy="144462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59" name="64 Elipse"/>
            <p:cNvSpPr/>
            <p:nvPr/>
          </p:nvSpPr>
          <p:spPr>
            <a:xfrm>
              <a:off x="5148263" y="4581525"/>
              <a:ext cx="576262" cy="576263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0" name="65 Elipse"/>
            <p:cNvSpPr/>
            <p:nvPr/>
          </p:nvSpPr>
          <p:spPr>
            <a:xfrm>
              <a:off x="4716463" y="4076700"/>
              <a:ext cx="360362" cy="360363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1" name="66 Elipse"/>
            <p:cNvSpPr/>
            <p:nvPr/>
          </p:nvSpPr>
          <p:spPr>
            <a:xfrm>
              <a:off x="3348038" y="4437063"/>
              <a:ext cx="215900" cy="215900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2" name="67 Elipse"/>
            <p:cNvSpPr/>
            <p:nvPr/>
          </p:nvSpPr>
          <p:spPr>
            <a:xfrm>
              <a:off x="3635375" y="4292600"/>
              <a:ext cx="144463" cy="144463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3" name="68 Elipse"/>
            <p:cNvSpPr/>
            <p:nvPr/>
          </p:nvSpPr>
          <p:spPr>
            <a:xfrm>
              <a:off x="3635375" y="3429000"/>
              <a:ext cx="576263" cy="576263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64" name="69 Elipse"/>
            <p:cNvSpPr/>
            <p:nvPr/>
          </p:nvSpPr>
          <p:spPr>
            <a:xfrm>
              <a:off x="5148263" y="3500438"/>
              <a:ext cx="287337" cy="288925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sp>
        <p:nvSpPr>
          <p:cNvPr id="65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eaLnBrk="1" hangingPunct="1"/>
            <a:r>
              <a:rPr lang="es-ES" altLang="es-ES" sz="3600" dirty="0" err="1" smtClean="0"/>
              <a:t>PpR</a:t>
            </a:r>
            <a:r>
              <a:rPr lang="es-ES" altLang="es-ES" sz="3600" dirty="0" smtClean="0"/>
              <a:t>: Eficiencia </a:t>
            </a:r>
            <a:r>
              <a:rPr lang="es-ES" altLang="es-ES" sz="3600" dirty="0" err="1" smtClean="0"/>
              <a:t>Asignativa</a:t>
            </a:r>
            <a:r>
              <a:rPr lang="es-ES" altLang="es-ES" sz="3600" dirty="0" smtClean="0"/>
              <a:t> (Objetivo 1)</a:t>
            </a:r>
          </a:p>
        </p:txBody>
      </p:sp>
    </p:spTree>
    <p:extLst>
      <p:ext uri="{BB962C8B-B14F-4D97-AF65-F5344CB8AC3E}">
        <p14:creationId xmlns:p14="http://schemas.microsoft.com/office/powerpoint/2010/main" val="40296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6</a:t>
            </a:fld>
            <a:endParaRPr lang="es-ES" altLang="en-US"/>
          </a:p>
        </p:txBody>
      </p:sp>
      <p:grpSp>
        <p:nvGrpSpPr>
          <p:cNvPr id="5" name="Grupo 4"/>
          <p:cNvGrpSpPr/>
          <p:nvPr/>
        </p:nvGrpSpPr>
        <p:grpSpPr>
          <a:xfrm>
            <a:off x="1259632" y="1515839"/>
            <a:ext cx="6981825" cy="4289425"/>
            <a:chOff x="1763713" y="1341438"/>
            <a:chExt cx="6981825" cy="4289425"/>
          </a:xfrm>
        </p:grpSpPr>
        <p:cxnSp>
          <p:nvCxnSpPr>
            <p:cNvPr id="6" name="5 Conector recto de flecha"/>
            <p:cNvCxnSpPr/>
            <p:nvPr/>
          </p:nvCxnSpPr>
          <p:spPr>
            <a:xfrm rot="5400000" flipH="1" flipV="1">
              <a:off x="179388" y="3284538"/>
              <a:ext cx="3887787" cy="1587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7 Conector recto de flecha"/>
            <p:cNvCxnSpPr/>
            <p:nvPr/>
          </p:nvCxnSpPr>
          <p:spPr>
            <a:xfrm>
              <a:off x="2124075" y="5229225"/>
              <a:ext cx="5832475" cy="158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8 CuadroTexto"/>
            <p:cNvSpPr txBox="1">
              <a:spLocks noChangeArrowheads="1"/>
            </p:cNvSpPr>
            <p:nvPr/>
          </p:nvSpPr>
          <p:spPr bwMode="auto">
            <a:xfrm rot="-5400000">
              <a:off x="1218407" y="2966244"/>
              <a:ext cx="14287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1600">
                  <a:solidFill>
                    <a:srgbClr val="0070C0"/>
                  </a:solidFill>
                </a:rPr>
                <a:t>PRIORIDAD</a:t>
              </a:r>
            </a:p>
          </p:txBody>
        </p:sp>
        <p:sp>
          <p:nvSpPr>
            <p:cNvPr id="9" name="9 CuadroTexto"/>
            <p:cNvSpPr txBox="1">
              <a:spLocks noChangeArrowheads="1"/>
            </p:cNvSpPr>
            <p:nvPr/>
          </p:nvSpPr>
          <p:spPr bwMode="auto">
            <a:xfrm>
              <a:off x="3860800" y="5291138"/>
              <a:ext cx="15843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1600">
                  <a:solidFill>
                    <a:srgbClr val="0070C0"/>
                  </a:solidFill>
                </a:rPr>
                <a:t>DESEMPEÑO</a:t>
              </a:r>
            </a:p>
          </p:txBody>
        </p:sp>
        <p:sp>
          <p:nvSpPr>
            <p:cNvPr id="10" name="13 Elipse"/>
            <p:cNvSpPr/>
            <p:nvPr/>
          </p:nvSpPr>
          <p:spPr>
            <a:xfrm>
              <a:off x="4110038" y="1773238"/>
              <a:ext cx="287337" cy="287337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1" name="14 Elipse"/>
            <p:cNvSpPr/>
            <p:nvPr/>
          </p:nvSpPr>
          <p:spPr>
            <a:xfrm>
              <a:off x="6269038" y="2565400"/>
              <a:ext cx="360362" cy="35877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2" name="15 Elipse"/>
            <p:cNvSpPr/>
            <p:nvPr/>
          </p:nvSpPr>
          <p:spPr>
            <a:xfrm>
              <a:off x="5621338" y="2636838"/>
              <a:ext cx="144462" cy="14446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3" name="18 Elipse"/>
            <p:cNvSpPr/>
            <p:nvPr/>
          </p:nvSpPr>
          <p:spPr>
            <a:xfrm>
              <a:off x="4154488" y="2311400"/>
              <a:ext cx="792162" cy="792163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4" name="19 Elipse"/>
            <p:cNvSpPr/>
            <p:nvPr/>
          </p:nvSpPr>
          <p:spPr>
            <a:xfrm>
              <a:off x="5189538" y="1989138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5" name="21 Elipse"/>
            <p:cNvSpPr/>
            <p:nvPr/>
          </p:nvSpPr>
          <p:spPr>
            <a:xfrm>
              <a:off x="3605213" y="2060575"/>
              <a:ext cx="431800" cy="4318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6" name="24 Elipse"/>
            <p:cNvSpPr/>
            <p:nvPr/>
          </p:nvSpPr>
          <p:spPr>
            <a:xfrm>
              <a:off x="4448175" y="4025900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7" name="25 Elipse"/>
            <p:cNvSpPr/>
            <p:nvPr/>
          </p:nvSpPr>
          <p:spPr>
            <a:xfrm>
              <a:off x="3552825" y="2824163"/>
              <a:ext cx="719138" cy="72072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8" name="26 Elipse"/>
            <p:cNvSpPr/>
            <p:nvPr/>
          </p:nvSpPr>
          <p:spPr>
            <a:xfrm>
              <a:off x="4716463" y="3573463"/>
              <a:ext cx="287337" cy="287337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9" name="27 Elipse"/>
            <p:cNvSpPr/>
            <p:nvPr/>
          </p:nvSpPr>
          <p:spPr>
            <a:xfrm>
              <a:off x="6773863" y="2420938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0" name="29 Elipse"/>
            <p:cNvSpPr/>
            <p:nvPr/>
          </p:nvSpPr>
          <p:spPr>
            <a:xfrm>
              <a:off x="5189538" y="3068638"/>
              <a:ext cx="360362" cy="36036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1" name="30 Elipse"/>
            <p:cNvSpPr/>
            <p:nvPr/>
          </p:nvSpPr>
          <p:spPr>
            <a:xfrm>
              <a:off x="5219700" y="4221163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2" name="31 Elipse"/>
            <p:cNvSpPr/>
            <p:nvPr/>
          </p:nvSpPr>
          <p:spPr>
            <a:xfrm>
              <a:off x="5045075" y="2276475"/>
              <a:ext cx="504825" cy="50482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3" name="32 Elipse"/>
            <p:cNvSpPr/>
            <p:nvPr/>
          </p:nvSpPr>
          <p:spPr>
            <a:xfrm>
              <a:off x="4284663" y="3500438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4" name="33 Elipse"/>
            <p:cNvSpPr/>
            <p:nvPr/>
          </p:nvSpPr>
          <p:spPr>
            <a:xfrm>
              <a:off x="6773863" y="1916113"/>
              <a:ext cx="144462" cy="14446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5" name="35 Elipse"/>
            <p:cNvSpPr/>
            <p:nvPr/>
          </p:nvSpPr>
          <p:spPr>
            <a:xfrm>
              <a:off x="7205663" y="1916113"/>
              <a:ext cx="215900" cy="217487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6" name="40 Elipse"/>
            <p:cNvSpPr/>
            <p:nvPr/>
          </p:nvSpPr>
          <p:spPr>
            <a:xfrm>
              <a:off x="4140200" y="3933825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7" name="41 Elipse"/>
            <p:cNvSpPr/>
            <p:nvPr/>
          </p:nvSpPr>
          <p:spPr>
            <a:xfrm>
              <a:off x="5910263" y="3068638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8" name="46 Elipse"/>
            <p:cNvSpPr/>
            <p:nvPr/>
          </p:nvSpPr>
          <p:spPr>
            <a:xfrm>
              <a:off x="5549900" y="1844675"/>
              <a:ext cx="360363" cy="360363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9" name="47 Elipse"/>
            <p:cNvSpPr/>
            <p:nvPr/>
          </p:nvSpPr>
          <p:spPr>
            <a:xfrm>
              <a:off x="5765800" y="2276475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0" name="48 Elipse"/>
            <p:cNvSpPr/>
            <p:nvPr/>
          </p:nvSpPr>
          <p:spPr>
            <a:xfrm>
              <a:off x="4829175" y="3068638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1" name="49 Elipse"/>
            <p:cNvSpPr/>
            <p:nvPr/>
          </p:nvSpPr>
          <p:spPr>
            <a:xfrm>
              <a:off x="6845300" y="2060575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2" name="50 Elipse"/>
            <p:cNvSpPr/>
            <p:nvPr/>
          </p:nvSpPr>
          <p:spPr>
            <a:xfrm>
              <a:off x="6515100" y="2416175"/>
              <a:ext cx="142875" cy="14287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3" name="51 Elipse"/>
            <p:cNvSpPr/>
            <p:nvPr/>
          </p:nvSpPr>
          <p:spPr>
            <a:xfrm>
              <a:off x="6053138" y="1844675"/>
              <a:ext cx="576262" cy="576263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4" name="52 Elipse"/>
            <p:cNvSpPr/>
            <p:nvPr/>
          </p:nvSpPr>
          <p:spPr>
            <a:xfrm>
              <a:off x="6989763" y="2492375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5" name="53 Elipse"/>
            <p:cNvSpPr/>
            <p:nvPr/>
          </p:nvSpPr>
          <p:spPr>
            <a:xfrm>
              <a:off x="6342063" y="2997200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6" name="54 Elipse"/>
            <p:cNvSpPr/>
            <p:nvPr/>
          </p:nvSpPr>
          <p:spPr>
            <a:xfrm>
              <a:off x="4613275" y="1916113"/>
              <a:ext cx="288925" cy="28892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7" name="55 Elipse"/>
            <p:cNvSpPr/>
            <p:nvPr/>
          </p:nvSpPr>
          <p:spPr>
            <a:xfrm>
              <a:off x="5837238" y="2708275"/>
              <a:ext cx="288925" cy="28892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8" name="56 Elipse"/>
            <p:cNvSpPr/>
            <p:nvPr/>
          </p:nvSpPr>
          <p:spPr>
            <a:xfrm>
              <a:off x="5334000" y="2781300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9" name="61 Elipse"/>
            <p:cNvSpPr/>
            <p:nvPr/>
          </p:nvSpPr>
          <p:spPr>
            <a:xfrm>
              <a:off x="7092950" y="3284538"/>
              <a:ext cx="215900" cy="2159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40" name="62 Elipse"/>
            <p:cNvSpPr/>
            <p:nvPr/>
          </p:nvSpPr>
          <p:spPr>
            <a:xfrm>
              <a:off x="7092950" y="3716338"/>
              <a:ext cx="215900" cy="217487"/>
            </a:xfrm>
            <a:prstGeom prst="ellips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41" name="63 CuadroTexto"/>
            <p:cNvSpPr txBox="1"/>
            <p:nvPr/>
          </p:nvSpPr>
          <p:spPr>
            <a:xfrm>
              <a:off x="7305675" y="3246438"/>
              <a:ext cx="1439863" cy="2778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s-ES" sz="1200" b="1" dirty="0">
                  <a:solidFill>
                    <a:schemeClr val="bg2">
                      <a:lumMod val="60000"/>
                      <a:lumOff val="40000"/>
                    </a:schemeClr>
                  </a:solidFill>
                  <a:cs typeface="+mn-cs"/>
                </a:rPr>
                <a:t>Con presupuesto</a:t>
              </a:r>
            </a:p>
          </p:txBody>
        </p:sp>
        <p:sp>
          <p:nvSpPr>
            <p:cNvPr id="42" name="64 CuadroTexto"/>
            <p:cNvSpPr txBox="1"/>
            <p:nvPr/>
          </p:nvSpPr>
          <p:spPr>
            <a:xfrm>
              <a:off x="7305675" y="3684588"/>
              <a:ext cx="1439863" cy="2778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s-ES" sz="1200" dirty="0">
                  <a:solidFill>
                    <a:schemeClr val="bg2">
                      <a:lumMod val="60000"/>
                      <a:lumOff val="40000"/>
                    </a:schemeClr>
                  </a:solidFill>
                  <a:cs typeface="+mn-cs"/>
                </a:rPr>
                <a:t>Sin presupuesto</a:t>
              </a:r>
            </a:p>
          </p:txBody>
        </p:sp>
        <p:cxnSp>
          <p:nvCxnSpPr>
            <p:cNvPr id="43" name="43 Conector recto de flecha"/>
            <p:cNvCxnSpPr/>
            <p:nvPr/>
          </p:nvCxnSpPr>
          <p:spPr>
            <a:xfrm>
              <a:off x="2411413" y="1916113"/>
              <a:ext cx="936625" cy="1587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4 Conector recto de flecha"/>
            <p:cNvCxnSpPr/>
            <p:nvPr/>
          </p:nvCxnSpPr>
          <p:spPr>
            <a:xfrm>
              <a:off x="2411413" y="2449513"/>
              <a:ext cx="936625" cy="1587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5 Conector recto de flecha"/>
            <p:cNvCxnSpPr/>
            <p:nvPr/>
          </p:nvCxnSpPr>
          <p:spPr>
            <a:xfrm>
              <a:off x="2411413" y="3001963"/>
              <a:ext cx="936625" cy="1587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57 Conector recto de flecha"/>
            <p:cNvCxnSpPr/>
            <p:nvPr/>
          </p:nvCxnSpPr>
          <p:spPr>
            <a:xfrm>
              <a:off x="2441575" y="4149725"/>
              <a:ext cx="936625" cy="158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58 Conector recto de flecha"/>
            <p:cNvCxnSpPr/>
            <p:nvPr/>
          </p:nvCxnSpPr>
          <p:spPr>
            <a:xfrm>
              <a:off x="2427288" y="3582988"/>
              <a:ext cx="935037" cy="1587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1 Título"/>
          <p:cNvSpPr>
            <a:spLocks noGrp="1"/>
          </p:cNvSpPr>
          <p:nvPr>
            <p:ph type="title"/>
          </p:nvPr>
        </p:nvSpPr>
        <p:spPr>
          <a:xfrm>
            <a:off x="553452" y="277813"/>
            <a:ext cx="8229600" cy="630237"/>
          </a:xfrm>
        </p:spPr>
        <p:txBody>
          <a:bodyPr/>
          <a:lstStyle/>
          <a:p>
            <a:pPr eaLnBrk="1" hangingPunct="1"/>
            <a:r>
              <a:rPr lang="es-ES" altLang="es-ES" sz="3600" dirty="0" err="1" smtClean="0"/>
              <a:t>PpR</a:t>
            </a:r>
            <a:r>
              <a:rPr lang="es-ES" altLang="es-ES" sz="3600" dirty="0" smtClean="0"/>
              <a:t>: Mejora del desempeño (Objetivo 2)</a:t>
            </a:r>
          </a:p>
        </p:txBody>
      </p:sp>
    </p:spTree>
    <p:extLst>
      <p:ext uri="{BB962C8B-B14F-4D97-AF65-F5344CB8AC3E}">
        <p14:creationId xmlns:p14="http://schemas.microsoft.com/office/powerpoint/2010/main" val="344728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7" y="1808185"/>
            <a:ext cx="8229600" cy="4026669"/>
          </a:xfrm>
        </p:spPr>
        <p:txBody>
          <a:bodyPr/>
          <a:lstStyle/>
          <a:p>
            <a:r>
              <a:rPr lang="es-PE" dirty="0" smtClean="0">
                <a:solidFill>
                  <a:srgbClr val="FF0000"/>
                </a:solidFill>
              </a:rPr>
              <a:t>Programas Presupuestales (1)</a:t>
            </a:r>
          </a:p>
          <a:p>
            <a:pPr marL="354013" indent="0">
              <a:buNone/>
            </a:pPr>
            <a:r>
              <a:rPr lang="es-ES" altLang="es-ES" sz="2000" dirty="0" smtClean="0"/>
              <a:t>Prioridades </a:t>
            </a:r>
            <a:r>
              <a:rPr lang="es-ES" altLang="es-ES" sz="2000" dirty="0"/>
              <a:t>claras, ordenadas en función de resultados y presupuestadas; con responsables de rendir cuentas sobre </a:t>
            </a:r>
            <a:r>
              <a:rPr lang="es-ES" altLang="es-ES" sz="2000" dirty="0" smtClean="0"/>
              <a:t>ellas.</a:t>
            </a:r>
          </a:p>
          <a:p>
            <a:pPr marL="354013" indent="0">
              <a:buNone/>
            </a:pPr>
            <a:endParaRPr lang="es-PE" sz="1000" dirty="0" smtClean="0"/>
          </a:p>
          <a:p>
            <a:r>
              <a:rPr lang="es-PE" dirty="0" smtClean="0">
                <a:solidFill>
                  <a:srgbClr val="FF0000"/>
                </a:solidFill>
              </a:rPr>
              <a:t>Seguimiento (2) / Evaluación (3)</a:t>
            </a:r>
          </a:p>
          <a:p>
            <a:pPr marL="354013" indent="0">
              <a:buNone/>
            </a:pPr>
            <a:r>
              <a:rPr lang="es-ES" altLang="es-ES" sz="2000" dirty="0"/>
              <a:t>Información de desempeño confiable, oportuna y útil (desempeño: efectividad, eficiencia y calidad</a:t>
            </a:r>
            <a:r>
              <a:rPr lang="es-ES" altLang="es-ES" sz="2000" dirty="0" smtClean="0"/>
              <a:t>).</a:t>
            </a:r>
          </a:p>
          <a:p>
            <a:pPr marL="354013" indent="0">
              <a:buNone/>
            </a:pPr>
            <a:endParaRPr lang="es-PE" sz="1000" dirty="0" smtClean="0"/>
          </a:p>
          <a:p>
            <a:r>
              <a:rPr lang="es-PE" dirty="0" smtClean="0">
                <a:solidFill>
                  <a:srgbClr val="FF0000"/>
                </a:solidFill>
              </a:rPr>
              <a:t>Incentivos a la gestión (4)</a:t>
            </a:r>
          </a:p>
          <a:p>
            <a:pPr marL="354013" indent="0">
              <a:buNone/>
            </a:pPr>
            <a:r>
              <a:rPr lang="es-ES" altLang="es-ES" sz="2000" dirty="0"/>
              <a:t>Mecanismos que motivan a las entidades públicas a esforzarse hacia el logro de resultados en temas prioritarios, para acelerarlos</a:t>
            </a:r>
            <a:endParaRPr lang="es-PE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7</a:t>
            </a:fld>
            <a:endParaRPr lang="es-ES" altLang="en-US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611560" y="260648"/>
            <a:ext cx="8110215" cy="118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360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eaLnBrk="0" hangingPunct="0">
              <a:defRPr sz="4200">
                <a:solidFill>
                  <a:schemeClr val="bg2"/>
                </a:solidFill>
                <a:latin typeface="Arial" pitchFamily="34" charset="0"/>
              </a:defRPr>
            </a:lvl2pPr>
            <a:lvl3pPr eaLnBrk="0" hangingPunct="0">
              <a:defRPr sz="4200">
                <a:solidFill>
                  <a:schemeClr val="bg2"/>
                </a:solidFill>
                <a:latin typeface="Arial" pitchFamily="34" charset="0"/>
              </a:defRPr>
            </a:lvl3pPr>
            <a:lvl4pPr eaLnBrk="0" hangingPunct="0">
              <a:defRPr sz="4200">
                <a:solidFill>
                  <a:schemeClr val="bg2"/>
                </a:solidFill>
                <a:latin typeface="Arial" pitchFamily="34" charset="0"/>
              </a:defRPr>
            </a:lvl4pPr>
            <a:lvl5pPr eaLnBrk="0" hangingPunct="0">
              <a:defRPr sz="4200">
                <a:solidFill>
                  <a:schemeClr val="bg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r>
              <a:rPr lang="es-MX" dirty="0"/>
              <a:t>Instrumentos del Presupuesto por Resultados</a:t>
            </a:r>
          </a:p>
        </p:txBody>
      </p:sp>
    </p:spTree>
    <p:extLst>
      <p:ext uri="{BB962C8B-B14F-4D97-AF65-F5344CB8AC3E}">
        <p14:creationId xmlns:p14="http://schemas.microsoft.com/office/powerpoint/2010/main" val="35860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4CC1C-F456-4706-A318-F8CA47716BC2}" type="slidenum">
              <a:rPr lang="es-ES" altLang="en-US" smtClean="0"/>
              <a:pPr>
                <a:defRPr/>
              </a:pPr>
              <a:t>8</a:t>
            </a:fld>
            <a:endParaRPr lang="es-ES" altLang="en-US"/>
          </a:p>
        </p:txBody>
      </p:sp>
      <p:grpSp>
        <p:nvGrpSpPr>
          <p:cNvPr id="5" name="Grupo 4"/>
          <p:cNvGrpSpPr/>
          <p:nvPr/>
        </p:nvGrpSpPr>
        <p:grpSpPr>
          <a:xfrm>
            <a:off x="1514475" y="1302277"/>
            <a:ext cx="6154738" cy="4965700"/>
            <a:chOff x="1514475" y="1166813"/>
            <a:chExt cx="6154738" cy="49657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475" y="1166813"/>
              <a:ext cx="6154738" cy="496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4 Elipse"/>
            <p:cNvSpPr/>
            <p:nvPr/>
          </p:nvSpPr>
          <p:spPr>
            <a:xfrm>
              <a:off x="3935413" y="3078163"/>
              <a:ext cx="1193800" cy="119538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8" name="5 CuadroTexto"/>
            <p:cNvSpPr txBox="1">
              <a:spLocks noChangeArrowheads="1"/>
            </p:cNvSpPr>
            <p:nvPr/>
          </p:nvSpPr>
          <p:spPr bwMode="auto">
            <a:xfrm>
              <a:off x="3867150" y="3386138"/>
              <a:ext cx="132080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sz="1400" b="1">
                  <a:solidFill>
                    <a:schemeClr val="bg1"/>
                  </a:solidFill>
                  <a:latin typeface="Calibri" panose="020F0502020204030204" pitchFamily="34" charset="0"/>
                </a:rPr>
                <a:t>Programas Presupuestales</a:t>
              </a:r>
            </a:p>
          </p:txBody>
        </p:sp>
      </p:grpSp>
      <p:sp>
        <p:nvSpPr>
          <p:cNvPr id="9" name="1 Título"/>
          <p:cNvSpPr txBox="1">
            <a:spLocks/>
          </p:cNvSpPr>
          <p:nvPr/>
        </p:nvSpPr>
        <p:spPr bwMode="auto">
          <a:xfrm>
            <a:off x="611560" y="260648"/>
            <a:ext cx="8110215" cy="118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360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eaLnBrk="0" hangingPunct="0">
              <a:defRPr sz="4200">
                <a:solidFill>
                  <a:schemeClr val="bg2"/>
                </a:solidFill>
                <a:latin typeface="Arial" pitchFamily="34" charset="0"/>
              </a:defRPr>
            </a:lvl2pPr>
            <a:lvl3pPr eaLnBrk="0" hangingPunct="0">
              <a:defRPr sz="4200">
                <a:solidFill>
                  <a:schemeClr val="bg2"/>
                </a:solidFill>
                <a:latin typeface="Arial" pitchFamily="34" charset="0"/>
              </a:defRPr>
            </a:lvl3pPr>
            <a:lvl4pPr eaLnBrk="0" hangingPunct="0">
              <a:defRPr sz="4200">
                <a:solidFill>
                  <a:schemeClr val="bg2"/>
                </a:solidFill>
                <a:latin typeface="Arial" pitchFamily="34" charset="0"/>
              </a:defRPr>
            </a:lvl4pPr>
            <a:lvl5pPr eaLnBrk="0" hangingPunct="0">
              <a:defRPr sz="4200">
                <a:solidFill>
                  <a:schemeClr val="bg2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r>
              <a:rPr lang="es-MX" dirty="0"/>
              <a:t>Instrumentos del Presupuesto por Resultados</a:t>
            </a:r>
          </a:p>
        </p:txBody>
      </p:sp>
    </p:spTree>
    <p:extLst>
      <p:ext uri="{BB962C8B-B14F-4D97-AF65-F5344CB8AC3E}">
        <p14:creationId xmlns:p14="http://schemas.microsoft.com/office/powerpoint/2010/main" val="2293298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ctrTitle"/>
          </p:nvPr>
        </p:nvSpPr>
        <p:spPr>
          <a:xfrm>
            <a:off x="914400" y="1412875"/>
            <a:ext cx="7623175" cy="2211571"/>
          </a:xfrm>
          <a:gradFill>
            <a:gsLst>
              <a:gs pos="16000">
                <a:schemeClr val="bg1"/>
              </a:gs>
              <a:gs pos="56000">
                <a:schemeClr val="bg1">
                  <a:lumMod val="85000"/>
                </a:schemeClr>
              </a:gs>
              <a:gs pos="6900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0"/>
          </a:gradFill>
        </p:spPr>
        <p:txBody>
          <a:bodyPr anchor="ctr" anchorCtr="0"/>
          <a:lstStyle/>
          <a:p>
            <a:r>
              <a:rPr lang="es-ES" sz="3800" dirty="0" smtClean="0">
                <a:solidFill>
                  <a:srgbClr val="C00000"/>
                </a:solidFill>
              </a:rPr>
              <a:t>Programas Presupuestales</a:t>
            </a:r>
            <a:br>
              <a:rPr lang="es-ES" sz="3800" dirty="0" smtClean="0">
                <a:solidFill>
                  <a:srgbClr val="C00000"/>
                </a:solidFill>
              </a:rPr>
            </a:br>
            <a:r>
              <a:rPr lang="es-ES" sz="3800" dirty="0" smtClean="0">
                <a:solidFill>
                  <a:srgbClr val="C00000"/>
                </a:solidFill>
              </a:rPr>
              <a:t>Avances y Retos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77398" y="6221850"/>
            <a:ext cx="2133600" cy="457200"/>
          </a:xfrm>
        </p:spPr>
        <p:txBody>
          <a:bodyPr/>
          <a:lstStyle/>
          <a:p>
            <a:pPr>
              <a:defRPr/>
            </a:pPr>
            <a:fld id="{6F840B7C-61B1-48A5-896B-D4E79A2E5859}" type="slidenum">
              <a:rPr lang="es-ES" altLang="en-US" smtClean="0"/>
              <a:pPr>
                <a:defRPr/>
              </a:pPr>
              <a:t>9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8385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e">
  <a:themeElements>
    <a:clrScheme name="Bord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7859</TotalTime>
  <Words>3868</Words>
  <Application>Microsoft Office PowerPoint</Application>
  <PresentationFormat>Presentación en pantalla (4:3)</PresentationFormat>
  <Paragraphs>869</Paragraphs>
  <Slides>46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7" baseType="lpstr">
      <vt:lpstr>Borde</vt:lpstr>
      <vt:lpstr>El Presupuesto por Resultados (PpR) y sus instrumentos Estado, avances y perspectivas </vt:lpstr>
      <vt:lpstr>Antecedentes</vt:lpstr>
      <vt:lpstr>Presupuesto por Resultados (PpR)</vt:lpstr>
      <vt:lpstr>Presentación de PowerPoint</vt:lpstr>
      <vt:lpstr>PpR: Eficiencia Asignativa (Objetivo 1)</vt:lpstr>
      <vt:lpstr>PpR: Mejora del desempeño (Objetivo 2)</vt:lpstr>
      <vt:lpstr>Presentación de PowerPoint</vt:lpstr>
      <vt:lpstr>Presentación de PowerPoint</vt:lpstr>
      <vt:lpstr>Programas Presupuestales Avances y Retos</vt:lpstr>
      <vt:lpstr>¿Qué es un Programa Presupuestal?</vt:lpstr>
      <vt:lpstr>Situación actual y avances 2014</vt:lpstr>
      <vt:lpstr>Situación actual y avances 2014</vt:lpstr>
      <vt:lpstr>Presentación de PowerPoint</vt:lpstr>
      <vt:lpstr>Presentación de PowerPoint</vt:lpstr>
      <vt:lpstr>Presentación de PowerPoint</vt:lpstr>
      <vt:lpstr>Presentación de PowerPoint</vt:lpstr>
      <vt:lpstr>Retos</vt:lpstr>
      <vt:lpstr>Retos</vt:lpstr>
      <vt:lpstr>Seguimiento Avances y Retos</vt:lpstr>
      <vt:lpstr>Seguimiento de los PP</vt:lpstr>
      <vt:lpstr>Seguimiento de los PP - Objetivos</vt:lpstr>
      <vt:lpstr>Seguimiento de los PP</vt:lpstr>
      <vt:lpstr>Seguimiento de los PP - Medición</vt:lpstr>
      <vt:lpstr>Seguimiento de los PP - Medición</vt:lpstr>
      <vt:lpstr>Seguimiento de los PP - Resultados</vt:lpstr>
      <vt:lpstr>Seguimiento de los PP - Resultados</vt:lpstr>
      <vt:lpstr>Seguimiento de los PP</vt:lpstr>
      <vt:lpstr>Seguimiento de los PP - Retos</vt:lpstr>
      <vt:lpstr>Evaluaciones Avances y Retos</vt:lpstr>
      <vt:lpstr>Estrategia de las Evaluaciones Independientes</vt:lpstr>
      <vt:lpstr>Evaluaciones independientes</vt:lpstr>
      <vt:lpstr>Evaluaciones independientes</vt:lpstr>
      <vt:lpstr>Presentación de PowerPoint</vt:lpstr>
      <vt:lpstr>Uso de las EDEP</vt:lpstr>
      <vt:lpstr>Uso de las EDEP</vt:lpstr>
      <vt:lpstr>Evaluaciones independientes</vt:lpstr>
      <vt:lpstr>Presentación de PowerPoint</vt:lpstr>
      <vt:lpstr>Incentivos Avances y Retos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Plan de Incentivos - Retos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473</cp:revision>
  <dcterms:created xsi:type="dcterms:W3CDTF">2012-02-22T13:06:20Z</dcterms:created>
  <dcterms:modified xsi:type="dcterms:W3CDTF">2015-04-30T12:36:21Z</dcterms:modified>
</cp:coreProperties>
</file>